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4" r:id="rId4"/>
    <p:sldId id="257" r:id="rId5"/>
    <p:sldId id="258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A79FD-D9A9-4049-98FA-0F5FE00E6B78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5BED5-76C5-4B47-95A6-C3F773CB47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1EE1-036B-48E6-B130-D07B89640AD0}" type="datetime1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023-F545-4711-9940-7523D4FDF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3448-1AD2-4B56-9C25-4FF8D9B8B5BC}" type="datetime1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023-F545-4711-9940-7523D4FDF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2BBDC-CE40-4DE1-8F47-70D2E7FB36E1}" type="datetime1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023-F545-4711-9940-7523D4FDF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BA79B-EA46-4112-91BC-816B8FBF745B}" type="datetime1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023-F545-4711-9940-7523D4FDF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13C8-DC90-4D70-B029-FDC7BDB8A5B2}" type="datetime1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023-F545-4711-9940-7523D4FDF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05D7-7B6E-46DB-B320-BCF1C31B0C6C}" type="datetime1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023-F545-4711-9940-7523D4FDF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9D97-1C60-4141-9353-A8215FA012F2}" type="datetime1">
              <a:rPr lang="en-US" smtClean="0"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023-F545-4711-9940-7523D4FDF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ED8CE-70F5-451F-9E79-19643E863902}" type="datetime1">
              <a:rPr lang="en-US" smtClean="0"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023-F545-4711-9940-7523D4FDF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6BC4-D6A4-420E-ACAC-186D340F574C}" type="datetime1">
              <a:rPr lang="en-US" smtClean="0"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023-F545-4711-9940-7523D4FDF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0F78-63B6-4D53-A825-D189D2A4312A}" type="datetime1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023-F545-4711-9940-7523D4FDF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B9A0-6DA2-4416-B489-CDB5A85C67F0}" type="datetime1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7023-F545-4711-9940-7523D4FDF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6FEA2-9DC2-4D1B-86C6-5721EE8EF282}" type="datetime1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87023-F545-4711-9940-7523D4FDF0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-Blu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9450" y="1828800"/>
            <a:ext cx="2705100" cy="78105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7772400" cy="1470025"/>
          </a:xfrm>
        </p:spPr>
        <p:txBody>
          <a:bodyPr>
            <a:normAutofit/>
          </a:bodyPr>
          <a:lstStyle/>
          <a:p>
            <a:r>
              <a:rPr lang="en-US" spc="-150" dirty="0" smtClean="0">
                <a:solidFill>
                  <a:schemeClr val="bg1"/>
                </a:solidFill>
                <a:latin typeface="Helvetica" pitchFamily="2" charset="0"/>
              </a:rPr>
              <a:t>Quotes on</a:t>
            </a:r>
            <a:br>
              <a:rPr lang="en-US" spc="-150" dirty="0" smtClean="0">
                <a:solidFill>
                  <a:schemeClr val="bg1"/>
                </a:solidFill>
                <a:latin typeface="Helvetica" pitchFamily="2" charset="0"/>
              </a:rPr>
            </a:br>
            <a:r>
              <a:rPr lang="en-US" spc="-150" dirty="0" smtClean="0">
                <a:solidFill>
                  <a:schemeClr val="bg1"/>
                </a:solidFill>
                <a:latin typeface="Helvetica" pitchFamily="2" charset="0"/>
              </a:rPr>
              <a:t>Hiring Better than You</a:t>
            </a:r>
            <a:endParaRPr lang="en-US" spc="-150" dirty="0">
              <a:solidFill>
                <a:schemeClr val="bg1"/>
              </a:solidFill>
              <a:latin typeface="Helvetica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Helvetica" pitchFamily="2" charset="0"/>
              </a:rPr>
              <a:t>Hiring the best is your most important task.</a:t>
            </a:r>
            <a:endParaRPr lang="en-US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4854575"/>
            <a:ext cx="7620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Steve Jobs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Founder &amp; CEO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 of Apple</a:t>
            </a:r>
          </a:p>
          <a:p>
            <a:pPr lvl="0">
              <a:spcBef>
                <a:spcPct val="0"/>
              </a:spcBef>
            </a:pPr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  <a:latin typeface="Helvetica" pitchFamily="2" charset="0"/>
                <a:ea typeface="+mj-ea"/>
                <a:cs typeface="+mj-cs"/>
              </a:rPr>
              <a:t>Worlds most valuable brand, largest publicly traded company in world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Helvetica" pitchFamily="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Helvetica" pitchFamily="2" charset="0"/>
              </a:rPr>
              <a:t>If each of us hires people who are smaller than we are, we shall become a company of dwarfs.</a:t>
            </a:r>
            <a:br>
              <a:rPr lang="en-US" sz="3200" dirty="0" smtClean="0">
                <a:solidFill>
                  <a:schemeClr val="bg1"/>
                </a:solidFill>
                <a:latin typeface="Helvetica" pitchFamily="2" charset="0"/>
              </a:rPr>
            </a:br>
            <a:r>
              <a:rPr lang="en-US" sz="3200" dirty="0">
                <a:solidFill>
                  <a:schemeClr val="bg1"/>
                </a:solidFill>
                <a:latin typeface="Helvetica" pitchFamily="2" charset="0"/>
              </a:rPr>
              <a:t/>
            </a:r>
            <a:br>
              <a:rPr lang="en-US" sz="3200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Helvetica" pitchFamily="2" charset="0"/>
              </a:rPr>
              <a:t>But if each of us hires people who are bigger than we are, we shall become a company of giants.</a:t>
            </a:r>
            <a:endParaRPr lang="en-US" sz="32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4854575"/>
            <a:ext cx="7620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David Ogilvy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CEO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 of Ogilvy &amp; Mather </a:t>
            </a:r>
          </a:p>
          <a:p>
            <a:pPr lvl="0">
              <a:spcBef>
                <a:spcPct val="0"/>
              </a:spcBef>
            </a:pPr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  <a:latin typeface="Helvetica" pitchFamily="2" charset="0"/>
                <a:ea typeface="+mj-ea"/>
                <a:cs typeface="+mj-cs"/>
              </a:rPr>
              <a:t>PR firm with 450 </a:t>
            </a:r>
            <a:r>
              <a:rPr lang="en-US" sz="17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  <a:ea typeface="+mj-ea"/>
                <a:cs typeface="+mj-cs"/>
              </a:rPr>
              <a:t>offices in 161 cities of 120 countries worldwide with approximately 18,000 </a:t>
            </a:r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  <a:latin typeface="Helvetica" pitchFamily="2" charset="0"/>
                <a:ea typeface="+mj-ea"/>
                <a:cs typeface="+mj-cs"/>
              </a:rPr>
              <a:t>employees.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Helvetica" pitchFamily="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chemeClr val="bg1"/>
                </a:solidFill>
                <a:latin typeface="Helvetica" pitchFamily="2" charset="0"/>
              </a:rPr>
              <a:t>I hire people brighter than me and then I get out of their </a:t>
            </a:r>
            <a:r>
              <a:rPr lang="en-US" dirty="0" smtClean="0">
                <a:solidFill>
                  <a:schemeClr val="bg1"/>
                </a:solidFill>
                <a:latin typeface="Helvetica" pitchFamily="2" charset="0"/>
              </a:rPr>
              <a:t>way.</a:t>
            </a:r>
            <a:endParaRPr lang="en-US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4854575"/>
            <a:ext cx="7620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Lee Iacocca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CEO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 of Chrysler</a:t>
            </a:r>
          </a:p>
          <a:p>
            <a:pPr lvl="0">
              <a:spcBef>
                <a:spcPct val="0"/>
              </a:spcBef>
            </a:pPr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  <a:latin typeface="Helvetica" pitchFamily="2" charset="0"/>
                <a:ea typeface="+mj-ea"/>
                <a:cs typeface="+mj-cs"/>
              </a:rPr>
              <a:t>Voted 18</a:t>
            </a:r>
            <a:r>
              <a:rPr lang="en-US" sz="1700" baseline="30000" dirty="0" smtClean="0">
                <a:solidFill>
                  <a:schemeClr val="bg1">
                    <a:lumMod val="50000"/>
                  </a:schemeClr>
                </a:solidFill>
                <a:latin typeface="Helvetica" pitchFamily="2" charset="0"/>
                <a:ea typeface="+mj-ea"/>
                <a:cs typeface="+mj-cs"/>
              </a:rPr>
              <a:t>th</a:t>
            </a:r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  <a:latin typeface="Helvetica" pitchFamily="2" charset="0"/>
                <a:ea typeface="+mj-ea"/>
                <a:cs typeface="+mj-cs"/>
              </a:rPr>
              <a:t> greatest American CEO of all time.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Helvetica" pitchFamily="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Helvetica" pitchFamily="2" charset="0"/>
              </a:rPr>
              <a:t>Recruiting usually requires more than you alone can do, so I've found that collaborative recruiting and having a culture that recruits the A players is the best way.</a:t>
            </a:r>
            <a:endParaRPr lang="en-US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4854575"/>
            <a:ext cx="7620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Steve Jobs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Founder &amp; CEO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 of Apple</a:t>
            </a:r>
          </a:p>
          <a:p>
            <a:pPr lvl="0">
              <a:spcBef>
                <a:spcPct val="0"/>
              </a:spcBef>
            </a:pPr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  <a:latin typeface="Helvetica" pitchFamily="2" charset="0"/>
                <a:ea typeface="+mj-ea"/>
                <a:cs typeface="+mj-cs"/>
              </a:rPr>
              <a:t>Worlds most valuable brand, largest publicly traded company in world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Helvetica" pitchFamily="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Great people hire great people…mediocre people hire candidates who are not as good as they are, so they can feel superior to them.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A players hire A+ players.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It takes self-confidence and self-awareness, but it’s the only way to build a great team.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4854575"/>
            <a:ext cx="7620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Guy Kawasaki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Former Chief Evangelist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 of Apple</a:t>
            </a:r>
          </a:p>
          <a:p>
            <a:pPr lvl="0">
              <a:spcBef>
                <a:spcPct val="0"/>
              </a:spcBef>
            </a:pPr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  <a:latin typeface="Helvetica" pitchFamily="2" charset="0"/>
                <a:ea typeface="+mj-ea"/>
                <a:cs typeface="+mj-cs"/>
              </a:rPr>
              <a:t>Worlds most valuable brand, largest publicly traded company in world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Helvetica" pitchFamily="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Helvetica" pitchFamily="2" charset="0"/>
              </a:rPr>
              <a:t>If I were running a company today, I would have one priority above all others: to acquire as many of the best people as I could [because] the single biggest constraint on the success of my organization is the ability to get and to hang on to enough of the right people.</a:t>
            </a:r>
            <a:endParaRPr lang="en-US" sz="32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0" y="4854575"/>
            <a:ext cx="7620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Jim Collins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Best-Selling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 Author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Helvetica" pitchFamily="2" charset="0"/>
              </a:rPr>
              <a:t>Executives owe it to the organization and to their fellow workers not to tolerate nonperforming individuals in important jobs.</a:t>
            </a:r>
            <a:endParaRPr lang="en-US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4854575"/>
            <a:ext cx="7620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Peter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Drucker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Helvetica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Helvetica" pitchFamily="2" charset="0"/>
                <a:ea typeface="+mj-ea"/>
                <a:cs typeface="+mj-cs"/>
              </a:rPr>
              <a:t>Founder of modern management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Helvetica" pitchFamily="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281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Quotes on Hiring Better than You</vt:lpstr>
      <vt:lpstr>Hiring the best is your most important task.</vt:lpstr>
      <vt:lpstr>If each of us hires people who are smaller than we are, we shall become a company of dwarfs.  But if each of us hires people who are bigger than we are, we shall become a company of giants.</vt:lpstr>
      <vt:lpstr>I hire people brighter than me and then I get out of their way.</vt:lpstr>
      <vt:lpstr>Recruiting usually requires more than you alone can do, so I've found that collaborative recruiting and having a culture that recruits the A players is the best way.</vt:lpstr>
      <vt:lpstr>Great people hire great people…mediocre people hire candidates who are not as good as they are, so they can feel superior to them.  A players hire A+ players.  It takes self-confidence and self-awareness, but it’s the only way to build a great team.</vt:lpstr>
      <vt:lpstr>If I were running a company today, I would have one priority above all others: to acquire as many of the best people as I could [because] the single biggest constraint on the success of my organization is the ability to get and to hang on to enough of the right people.</vt:lpstr>
      <vt:lpstr>Executives owe it to the organization and to their fellow workers not to tolerate nonperforming individuals in important jobs.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Quotes on Hiring</dc:title>
  <dc:creator>Bryan</dc:creator>
  <cp:lastModifiedBy>Bryan</cp:lastModifiedBy>
  <cp:revision>2</cp:revision>
  <dcterms:created xsi:type="dcterms:W3CDTF">2014-10-14T00:00:19Z</dcterms:created>
  <dcterms:modified xsi:type="dcterms:W3CDTF">2014-10-14T01:18:57Z</dcterms:modified>
</cp:coreProperties>
</file>