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5" r:id="rId3"/>
    <p:sldId id="257" r:id="rId4"/>
    <p:sldId id="258" r:id="rId5"/>
    <p:sldId id="259" r:id="rId6"/>
    <p:sldId id="277" r:id="rId7"/>
    <p:sldId id="276" r:id="rId8"/>
    <p:sldId id="263" r:id="rId9"/>
    <p:sldId id="272" r:id="rId10"/>
    <p:sldId id="278" r:id="rId11"/>
    <p:sldId id="27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9B5CE-6B4D-407D-AA68-F55BCC27BF91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756C055-96D5-4628-AE5F-ED439BEF135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Assembly/Bill of Materials Item Record entered</a:t>
          </a:r>
          <a:endParaRPr lang="en-US" dirty="0"/>
        </a:p>
      </dgm:t>
    </dgm:pt>
    <dgm:pt modelId="{68BC5B6D-FF5D-43B8-A122-669C1F7812B4}" type="parTrans" cxnId="{5633B83A-FB6E-45B8-8739-A526F1F29587}">
      <dgm:prSet/>
      <dgm:spPr/>
      <dgm:t>
        <a:bodyPr/>
        <a:lstStyle/>
        <a:p>
          <a:endParaRPr lang="en-US"/>
        </a:p>
      </dgm:t>
    </dgm:pt>
    <dgm:pt modelId="{09A43978-C64A-4238-A256-86DA423A552C}" type="sibTrans" cxnId="{5633B83A-FB6E-45B8-8739-A526F1F29587}">
      <dgm:prSet/>
      <dgm:spPr/>
      <dgm:t>
        <a:bodyPr/>
        <a:lstStyle/>
        <a:p>
          <a:endParaRPr lang="en-US"/>
        </a:p>
      </dgm:t>
    </dgm:pt>
    <dgm:pt modelId="{73E5FE00-1513-487A-85B1-A5A706EAFB5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/>
      </dgm:spPr>
      <dgm:t>
        <a:bodyPr/>
        <a:lstStyle/>
        <a:p>
          <a:r>
            <a:rPr lang="en-US" dirty="0" smtClean="0"/>
            <a:t>Work Order entered to produce item</a:t>
          </a:r>
          <a:endParaRPr lang="en-US" dirty="0"/>
        </a:p>
      </dgm:t>
    </dgm:pt>
    <dgm:pt modelId="{8C97CDD7-4256-4431-B0B0-3570A1054E05}" type="parTrans" cxnId="{B2C1B6BD-9AB5-48AA-83E9-BF3C6C598ED4}">
      <dgm:prSet/>
      <dgm:spPr/>
      <dgm:t>
        <a:bodyPr/>
        <a:lstStyle/>
        <a:p>
          <a:endParaRPr lang="en-US"/>
        </a:p>
      </dgm:t>
    </dgm:pt>
    <dgm:pt modelId="{7472B65B-A274-44A6-B939-A3FE8E378660}" type="sibTrans" cxnId="{B2C1B6BD-9AB5-48AA-83E9-BF3C6C598ED4}">
      <dgm:prSet/>
      <dgm:spPr/>
      <dgm:t>
        <a:bodyPr/>
        <a:lstStyle/>
        <a:p>
          <a:endParaRPr lang="en-US"/>
        </a:p>
      </dgm:t>
    </dgm:pt>
    <dgm:pt modelId="{F0534DAF-6FBC-4036-AFA3-5029E9C1E52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Production physically builds item</a:t>
          </a:r>
          <a:endParaRPr lang="en-US" dirty="0"/>
        </a:p>
      </dgm:t>
    </dgm:pt>
    <dgm:pt modelId="{1FEEDB49-0020-49E9-A307-B029531D145A}" type="parTrans" cxnId="{07B9C0DB-348E-4D56-B51B-F521B945219F}">
      <dgm:prSet/>
      <dgm:spPr/>
      <dgm:t>
        <a:bodyPr/>
        <a:lstStyle/>
        <a:p>
          <a:endParaRPr lang="en-US"/>
        </a:p>
      </dgm:t>
    </dgm:pt>
    <dgm:pt modelId="{1701A10E-0808-43AD-8B52-8CAD7A7BF5F9}" type="sibTrans" cxnId="{07B9C0DB-348E-4D56-B51B-F521B945219F}">
      <dgm:prSet/>
      <dgm:spPr/>
      <dgm:t>
        <a:bodyPr/>
        <a:lstStyle/>
        <a:p>
          <a:endParaRPr lang="en-US"/>
        </a:p>
      </dgm:t>
    </dgm:pt>
    <dgm:pt modelId="{E1D2B151-DF61-4698-B042-90F2FC23B5E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Assembly Build record is created</a:t>
          </a:r>
          <a:endParaRPr lang="en-US" dirty="0"/>
        </a:p>
      </dgm:t>
    </dgm:pt>
    <dgm:pt modelId="{68EE1C7A-445A-47D1-A9C2-43328308F9A5}" type="parTrans" cxnId="{AEA1A870-DE6B-4D4E-A66A-DC5555D74F7A}">
      <dgm:prSet/>
      <dgm:spPr/>
      <dgm:t>
        <a:bodyPr/>
        <a:lstStyle/>
        <a:p>
          <a:endParaRPr lang="en-US"/>
        </a:p>
      </dgm:t>
    </dgm:pt>
    <dgm:pt modelId="{7CF08A03-0A4F-4441-A395-236790957211}" type="sibTrans" cxnId="{AEA1A870-DE6B-4D4E-A66A-DC5555D74F7A}">
      <dgm:prSet/>
      <dgm:spPr/>
      <dgm:t>
        <a:bodyPr/>
        <a:lstStyle/>
        <a:p>
          <a:endParaRPr lang="en-US"/>
        </a:p>
      </dgm:t>
    </dgm:pt>
    <dgm:pt modelId="{9739F1D4-FFA0-48EC-AD5C-A880ED414C8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System adjusts inventory for components and finished item</a:t>
          </a:r>
          <a:endParaRPr lang="en-US" dirty="0"/>
        </a:p>
      </dgm:t>
    </dgm:pt>
    <dgm:pt modelId="{08B51F0E-98D4-4F7A-A34A-8558D879FEB7}" type="parTrans" cxnId="{91979ED2-8B6B-4D8A-9506-EEFA26DF09EF}">
      <dgm:prSet/>
      <dgm:spPr/>
      <dgm:t>
        <a:bodyPr/>
        <a:lstStyle/>
        <a:p>
          <a:endParaRPr lang="en-US"/>
        </a:p>
      </dgm:t>
    </dgm:pt>
    <dgm:pt modelId="{EB4EE4A3-CECB-4CDD-A5CF-90A11295E134}" type="sibTrans" cxnId="{91979ED2-8B6B-4D8A-9506-EEFA26DF09EF}">
      <dgm:prSet/>
      <dgm:spPr/>
      <dgm:t>
        <a:bodyPr/>
        <a:lstStyle/>
        <a:p>
          <a:endParaRPr lang="en-US"/>
        </a:p>
      </dgm:t>
    </dgm:pt>
    <dgm:pt modelId="{194572C8-22B1-48AC-AF20-E06C42B093D5}" type="pres">
      <dgm:prSet presAssocID="{9F79B5CE-6B4D-407D-AA68-F55BCC27BF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9FBE2-3238-4BCA-B445-4CDB3EE5071F}" type="pres">
      <dgm:prSet presAssocID="{F756C055-96D5-4628-AE5F-ED439BEF13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076-4F77-43B2-85F4-DB643E86BA88}" type="pres">
      <dgm:prSet presAssocID="{09A43978-C64A-4238-A256-86DA423A552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977E805-5970-4EE5-AB8D-BB233E7BEAF9}" type="pres">
      <dgm:prSet presAssocID="{09A43978-C64A-4238-A256-86DA423A552C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3F8A4D4-5C4A-4EBB-B069-0AC206C5C8D5}" type="pres">
      <dgm:prSet presAssocID="{73E5FE00-1513-487A-85B1-A5A706EAFB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5AE12-3BA9-417B-8ACF-D264F635D765}" type="pres">
      <dgm:prSet presAssocID="{7472B65B-A274-44A6-B939-A3FE8E37866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35795D3-DFA7-400B-99BF-9A963280DEE4}" type="pres">
      <dgm:prSet presAssocID="{7472B65B-A274-44A6-B939-A3FE8E378660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614558E-DBC7-4A0F-900A-1FA37556146A}" type="pres">
      <dgm:prSet presAssocID="{F0534DAF-6FBC-4036-AFA3-5029E9C1E5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BF1FB-7D2B-435E-A4AA-0BB59DB60EF7}" type="pres">
      <dgm:prSet presAssocID="{1701A10E-0808-43AD-8B52-8CAD7A7BF5F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FF53D50-4E84-4799-8069-517FB57679FC}" type="pres">
      <dgm:prSet presAssocID="{1701A10E-0808-43AD-8B52-8CAD7A7BF5F9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2C9E116D-9C4D-4CF6-BB50-CD43A225E19B}" type="pres">
      <dgm:prSet presAssocID="{E1D2B151-DF61-4698-B042-90F2FC23B5E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0C8AD-3E77-4C13-AE91-71692FD8EDDC}" type="pres">
      <dgm:prSet presAssocID="{7CF08A03-0A4F-4441-A395-236790957211}" presName="sibTrans" presStyleLbl="sibTrans1D1" presStyleIdx="3" presStyleCnt="4"/>
      <dgm:spPr/>
      <dgm:t>
        <a:bodyPr/>
        <a:lstStyle/>
        <a:p>
          <a:endParaRPr lang="en-US"/>
        </a:p>
      </dgm:t>
    </dgm:pt>
    <dgm:pt modelId="{7D2F33E1-25B4-48B1-AE05-2223118AA759}" type="pres">
      <dgm:prSet presAssocID="{7CF08A03-0A4F-4441-A395-236790957211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B4EDBEC8-EF09-41C8-BCB2-506056B19A09}" type="pres">
      <dgm:prSet presAssocID="{9739F1D4-FFA0-48EC-AD5C-A880ED414C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DACC7-1C31-430E-8274-E3BA11FEDAE2}" type="presOf" srcId="{09A43978-C64A-4238-A256-86DA423A552C}" destId="{75AD4076-4F77-43B2-85F4-DB643E86BA88}" srcOrd="0" destOrd="0" presId="urn:microsoft.com/office/officeart/2005/8/layout/bProcess3"/>
    <dgm:cxn modelId="{07B9C0DB-348E-4D56-B51B-F521B945219F}" srcId="{9F79B5CE-6B4D-407D-AA68-F55BCC27BF91}" destId="{F0534DAF-6FBC-4036-AFA3-5029E9C1E525}" srcOrd="2" destOrd="0" parTransId="{1FEEDB49-0020-49E9-A307-B029531D145A}" sibTransId="{1701A10E-0808-43AD-8B52-8CAD7A7BF5F9}"/>
    <dgm:cxn modelId="{15ACCF1C-AADA-4123-8489-9E5BA336633E}" type="presOf" srcId="{1701A10E-0808-43AD-8B52-8CAD7A7BF5F9}" destId="{CABBF1FB-7D2B-435E-A4AA-0BB59DB60EF7}" srcOrd="0" destOrd="0" presId="urn:microsoft.com/office/officeart/2005/8/layout/bProcess3"/>
    <dgm:cxn modelId="{D3B220EB-F451-47EA-9F64-28CDBBC1F6DD}" type="presOf" srcId="{F756C055-96D5-4628-AE5F-ED439BEF135F}" destId="{2459FBE2-3238-4BCA-B445-4CDB3EE5071F}" srcOrd="0" destOrd="0" presId="urn:microsoft.com/office/officeart/2005/8/layout/bProcess3"/>
    <dgm:cxn modelId="{56C9E3DF-F6F2-4EAA-A4BC-A6B6FCE74416}" type="presOf" srcId="{E1D2B151-DF61-4698-B042-90F2FC23B5EE}" destId="{2C9E116D-9C4D-4CF6-BB50-CD43A225E19B}" srcOrd="0" destOrd="0" presId="urn:microsoft.com/office/officeart/2005/8/layout/bProcess3"/>
    <dgm:cxn modelId="{AEA1A870-DE6B-4D4E-A66A-DC5555D74F7A}" srcId="{9F79B5CE-6B4D-407D-AA68-F55BCC27BF91}" destId="{E1D2B151-DF61-4698-B042-90F2FC23B5EE}" srcOrd="3" destOrd="0" parTransId="{68EE1C7A-445A-47D1-A9C2-43328308F9A5}" sibTransId="{7CF08A03-0A4F-4441-A395-236790957211}"/>
    <dgm:cxn modelId="{B39F2F87-B322-4185-BCDE-0EB43956202B}" type="presOf" srcId="{7CF08A03-0A4F-4441-A395-236790957211}" destId="{FBF0C8AD-3E77-4C13-AE91-71692FD8EDDC}" srcOrd="0" destOrd="0" presId="urn:microsoft.com/office/officeart/2005/8/layout/bProcess3"/>
    <dgm:cxn modelId="{1D07876D-9CB8-43E0-8AAC-ECDC1688389D}" type="presOf" srcId="{7472B65B-A274-44A6-B939-A3FE8E378660}" destId="{77E5AE12-3BA9-417B-8ACF-D264F635D765}" srcOrd="0" destOrd="0" presId="urn:microsoft.com/office/officeart/2005/8/layout/bProcess3"/>
    <dgm:cxn modelId="{5633B83A-FB6E-45B8-8739-A526F1F29587}" srcId="{9F79B5CE-6B4D-407D-AA68-F55BCC27BF91}" destId="{F756C055-96D5-4628-AE5F-ED439BEF135F}" srcOrd="0" destOrd="0" parTransId="{68BC5B6D-FF5D-43B8-A122-669C1F7812B4}" sibTransId="{09A43978-C64A-4238-A256-86DA423A552C}"/>
    <dgm:cxn modelId="{91979ED2-8B6B-4D8A-9506-EEFA26DF09EF}" srcId="{9F79B5CE-6B4D-407D-AA68-F55BCC27BF91}" destId="{9739F1D4-FFA0-48EC-AD5C-A880ED414C8F}" srcOrd="4" destOrd="0" parTransId="{08B51F0E-98D4-4F7A-A34A-8558D879FEB7}" sibTransId="{EB4EE4A3-CECB-4CDD-A5CF-90A11295E134}"/>
    <dgm:cxn modelId="{6535B1A0-3443-4D7F-B674-F990AD86B0F9}" type="presOf" srcId="{7CF08A03-0A4F-4441-A395-236790957211}" destId="{7D2F33E1-25B4-48B1-AE05-2223118AA759}" srcOrd="1" destOrd="0" presId="urn:microsoft.com/office/officeart/2005/8/layout/bProcess3"/>
    <dgm:cxn modelId="{852B5FA4-3938-40E4-B643-C5E9165E15C7}" type="presOf" srcId="{9739F1D4-FFA0-48EC-AD5C-A880ED414C8F}" destId="{B4EDBEC8-EF09-41C8-BCB2-506056B19A09}" srcOrd="0" destOrd="0" presId="urn:microsoft.com/office/officeart/2005/8/layout/bProcess3"/>
    <dgm:cxn modelId="{1701EDD3-77FA-42C5-A776-C8D66CB5A0A6}" type="presOf" srcId="{9F79B5CE-6B4D-407D-AA68-F55BCC27BF91}" destId="{194572C8-22B1-48AC-AF20-E06C42B093D5}" srcOrd="0" destOrd="0" presId="urn:microsoft.com/office/officeart/2005/8/layout/bProcess3"/>
    <dgm:cxn modelId="{B2C1B6BD-9AB5-48AA-83E9-BF3C6C598ED4}" srcId="{9F79B5CE-6B4D-407D-AA68-F55BCC27BF91}" destId="{73E5FE00-1513-487A-85B1-A5A706EAFB5D}" srcOrd="1" destOrd="0" parTransId="{8C97CDD7-4256-4431-B0B0-3570A1054E05}" sibTransId="{7472B65B-A274-44A6-B939-A3FE8E378660}"/>
    <dgm:cxn modelId="{4D2CB30F-4A2C-4396-BA4F-8008CAF56B62}" type="presOf" srcId="{7472B65B-A274-44A6-B939-A3FE8E378660}" destId="{D35795D3-DFA7-400B-99BF-9A963280DEE4}" srcOrd="1" destOrd="0" presId="urn:microsoft.com/office/officeart/2005/8/layout/bProcess3"/>
    <dgm:cxn modelId="{2E65CB94-C5A8-440B-9572-B05E7D919B82}" type="presOf" srcId="{F0534DAF-6FBC-4036-AFA3-5029E9C1E525}" destId="{B614558E-DBC7-4A0F-900A-1FA37556146A}" srcOrd="0" destOrd="0" presId="urn:microsoft.com/office/officeart/2005/8/layout/bProcess3"/>
    <dgm:cxn modelId="{2EFF722B-7F89-428E-B6D3-AF8D62B2C373}" type="presOf" srcId="{73E5FE00-1513-487A-85B1-A5A706EAFB5D}" destId="{43F8A4D4-5C4A-4EBB-B069-0AC206C5C8D5}" srcOrd="0" destOrd="0" presId="urn:microsoft.com/office/officeart/2005/8/layout/bProcess3"/>
    <dgm:cxn modelId="{90601144-DF88-459F-A01D-DAA17F1E045C}" type="presOf" srcId="{09A43978-C64A-4238-A256-86DA423A552C}" destId="{E977E805-5970-4EE5-AB8D-BB233E7BEAF9}" srcOrd="1" destOrd="0" presId="urn:microsoft.com/office/officeart/2005/8/layout/bProcess3"/>
    <dgm:cxn modelId="{CB2056A1-352C-4BD5-9E37-1EFA172B002D}" type="presOf" srcId="{1701A10E-0808-43AD-8B52-8CAD7A7BF5F9}" destId="{7FF53D50-4E84-4799-8069-517FB57679FC}" srcOrd="1" destOrd="0" presId="urn:microsoft.com/office/officeart/2005/8/layout/bProcess3"/>
    <dgm:cxn modelId="{DE160F42-0FE9-43C8-88AB-68081ABEE298}" type="presParOf" srcId="{194572C8-22B1-48AC-AF20-E06C42B093D5}" destId="{2459FBE2-3238-4BCA-B445-4CDB3EE5071F}" srcOrd="0" destOrd="0" presId="urn:microsoft.com/office/officeart/2005/8/layout/bProcess3"/>
    <dgm:cxn modelId="{D01C6756-D1FD-4B05-ACB7-CD456D2DAA4B}" type="presParOf" srcId="{194572C8-22B1-48AC-AF20-E06C42B093D5}" destId="{75AD4076-4F77-43B2-85F4-DB643E86BA88}" srcOrd="1" destOrd="0" presId="urn:microsoft.com/office/officeart/2005/8/layout/bProcess3"/>
    <dgm:cxn modelId="{D38F1321-5772-45F6-8BCF-3ABE68020C95}" type="presParOf" srcId="{75AD4076-4F77-43B2-85F4-DB643E86BA88}" destId="{E977E805-5970-4EE5-AB8D-BB233E7BEAF9}" srcOrd="0" destOrd="0" presId="urn:microsoft.com/office/officeart/2005/8/layout/bProcess3"/>
    <dgm:cxn modelId="{278043E2-62A6-4BEC-82D3-5CC2F5F78F59}" type="presParOf" srcId="{194572C8-22B1-48AC-AF20-E06C42B093D5}" destId="{43F8A4D4-5C4A-4EBB-B069-0AC206C5C8D5}" srcOrd="2" destOrd="0" presId="urn:microsoft.com/office/officeart/2005/8/layout/bProcess3"/>
    <dgm:cxn modelId="{9FC89981-5A51-425A-B72E-266FB1D1688F}" type="presParOf" srcId="{194572C8-22B1-48AC-AF20-E06C42B093D5}" destId="{77E5AE12-3BA9-417B-8ACF-D264F635D765}" srcOrd="3" destOrd="0" presId="urn:microsoft.com/office/officeart/2005/8/layout/bProcess3"/>
    <dgm:cxn modelId="{2FAA3347-7AAB-4990-9CD5-C9D30E69223C}" type="presParOf" srcId="{77E5AE12-3BA9-417B-8ACF-D264F635D765}" destId="{D35795D3-DFA7-400B-99BF-9A963280DEE4}" srcOrd="0" destOrd="0" presId="urn:microsoft.com/office/officeart/2005/8/layout/bProcess3"/>
    <dgm:cxn modelId="{2ABCD559-88FD-4F52-8649-9EA4EEC09106}" type="presParOf" srcId="{194572C8-22B1-48AC-AF20-E06C42B093D5}" destId="{B614558E-DBC7-4A0F-900A-1FA37556146A}" srcOrd="4" destOrd="0" presId="urn:microsoft.com/office/officeart/2005/8/layout/bProcess3"/>
    <dgm:cxn modelId="{98D958CC-C9C6-4794-AB9E-B7312E19CDF2}" type="presParOf" srcId="{194572C8-22B1-48AC-AF20-E06C42B093D5}" destId="{CABBF1FB-7D2B-435E-A4AA-0BB59DB60EF7}" srcOrd="5" destOrd="0" presId="urn:microsoft.com/office/officeart/2005/8/layout/bProcess3"/>
    <dgm:cxn modelId="{03B8269D-58EB-4A03-BAFB-0203074CED52}" type="presParOf" srcId="{CABBF1FB-7D2B-435E-A4AA-0BB59DB60EF7}" destId="{7FF53D50-4E84-4799-8069-517FB57679FC}" srcOrd="0" destOrd="0" presId="urn:microsoft.com/office/officeart/2005/8/layout/bProcess3"/>
    <dgm:cxn modelId="{63083648-4FCA-470A-8C1C-6FE414038F6D}" type="presParOf" srcId="{194572C8-22B1-48AC-AF20-E06C42B093D5}" destId="{2C9E116D-9C4D-4CF6-BB50-CD43A225E19B}" srcOrd="6" destOrd="0" presId="urn:microsoft.com/office/officeart/2005/8/layout/bProcess3"/>
    <dgm:cxn modelId="{921C2D96-641A-4943-8FFD-9CE70EBF2D11}" type="presParOf" srcId="{194572C8-22B1-48AC-AF20-E06C42B093D5}" destId="{FBF0C8AD-3E77-4C13-AE91-71692FD8EDDC}" srcOrd="7" destOrd="0" presId="urn:microsoft.com/office/officeart/2005/8/layout/bProcess3"/>
    <dgm:cxn modelId="{1DB1D601-0BB8-40BE-8B72-CE6AF482BE5C}" type="presParOf" srcId="{FBF0C8AD-3E77-4C13-AE91-71692FD8EDDC}" destId="{7D2F33E1-25B4-48B1-AE05-2223118AA759}" srcOrd="0" destOrd="0" presId="urn:microsoft.com/office/officeart/2005/8/layout/bProcess3"/>
    <dgm:cxn modelId="{4F0CFD00-E052-4D60-B63C-7DEE41925DC6}" type="presParOf" srcId="{194572C8-22B1-48AC-AF20-E06C42B093D5}" destId="{B4EDBEC8-EF09-41C8-BCB2-506056B19A0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D4076-4F77-43B2-85F4-DB643E86BA88}">
      <dsp:nvSpPr>
        <dsp:cNvPr id="0" name=""/>
        <dsp:cNvSpPr/>
      </dsp:nvSpPr>
      <dsp:spPr>
        <a:xfrm>
          <a:off x="3395374" y="635325"/>
          <a:ext cx="490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250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7478" y="678441"/>
        <a:ext cx="26042" cy="5208"/>
      </dsp:txXfrm>
    </dsp:sp>
    <dsp:sp modelId="{2459FBE2-3238-4BCA-B445-4CDB3EE5071F}">
      <dsp:nvSpPr>
        <dsp:cNvPr id="0" name=""/>
        <dsp:cNvSpPr/>
      </dsp:nvSpPr>
      <dsp:spPr>
        <a:xfrm>
          <a:off x="1132605" y="1674"/>
          <a:ext cx="2264568" cy="1358741"/>
        </a:xfrm>
        <a:prstGeom prst="rect">
          <a:avLst/>
        </a:prstGeom>
        <a:solidFill>
          <a:schemeClr val="accent1">
            <a:tint val="65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Assembly/Bill of Materials Item Record entered</a:t>
          </a:r>
          <a:endParaRPr lang="en-US" sz="1900" kern="1200" dirty="0"/>
        </a:p>
      </dsp:txBody>
      <dsp:txXfrm>
        <a:off x="1132605" y="1674"/>
        <a:ext cx="2264568" cy="1358741"/>
      </dsp:txXfrm>
    </dsp:sp>
    <dsp:sp modelId="{77E5AE12-3BA9-417B-8ACF-D264F635D765}">
      <dsp:nvSpPr>
        <dsp:cNvPr id="0" name=""/>
        <dsp:cNvSpPr/>
      </dsp:nvSpPr>
      <dsp:spPr>
        <a:xfrm>
          <a:off x="2264890" y="1358616"/>
          <a:ext cx="2785419" cy="490250"/>
        </a:xfrm>
        <a:custGeom>
          <a:avLst/>
          <a:gdLst/>
          <a:ahLst/>
          <a:cxnLst/>
          <a:rect l="0" t="0" r="0" b="0"/>
          <a:pathLst>
            <a:path>
              <a:moveTo>
                <a:pt x="2785419" y="0"/>
              </a:moveTo>
              <a:lnTo>
                <a:pt x="2785419" y="262225"/>
              </a:lnTo>
              <a:lnTo>
                <a:pt x="0" y="262225"/>
              </a:lnTo>
              <a:lnTo>
                <a:pt x="0" y="49025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5091"/>
              <a:satOff val="-1061"/>
              <a:lumOff val="787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6757" y="1601137"/>
        <a:ext cx="141684" cy="5208"/>
      </dsp:txXfrm>
    </dsp:sp>
    <dsp:sp modelId="{43F8A4D4-5C4A-4EBB-B069-0AC206C5C8D5}">
      <dsp:nvSpPr>
        <dsp:cNvPr id="0" name=""/>
        <dsp:cNvSpPr/>
      </dsp:nvSpPr>
      <dsp:spPr>
        <a:xfrm>
          <a:off x="3918025" y="1674"/>
          <a:ext cx="2264568" cy="135874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 Order entered to produce item</a:t>
          </a:r>
          <a:endParaRPr lang="en-US" sz="1900" kern="1200" dirty="0"/>
        </a:p>
      </dsp:txBody>
      <dsp:txXfrm>
        <a:off x="3918025" y="1674"/>
        <a:ext cx="2264568" cy="1358741"/>
      </dsp:txXfrm>
    </dsp:sp>
    <dsp:sp modelId="{CABBF1FB-7D2B-435E-A4AA-0BB59DB60EF7}">
      <dsp:nvSpPr>
        <dsp:cNvPr id="0" name=""/>
        <dsp:cNvSpPr/>
      </dsp:nvSpPr>
      <dsp:spPr>
        <a:xfrm>
          <a:off x="3395374" y="2514917"/>
          <a:ext cx="490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250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30182"/>
              <a:satOff val="-2122"/>
              <a:lumOff val="157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7478" y="2558033"/>
        <a:ext cx="26042" cy="5208"/>
      </dsp:txXfrm>
    </dsp:sp>
    <dsp:sp modelId="{B614558E-DBC7-4A0F-900A-1FA37556146A}">
      <dsp:nvSpPr>
        <dsp:cNvPr id="0" name=""/>
        <dsp:cNvSpPr/>
      </dsp:nvSpPr>
      <dsp:spPr>
        <a:xfrm>
          <a:off x="1132605" y="1881266"/>
          <a:ext cx="2264568" cy="1358741"/>
        </a:xfrm>
        <a:prstGeom prst="rect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Production physically builds item</a:t>
          </a:r>
          <a:endParaRPr lang="en-US" sz="1900" kern="1200" dirty="0"/>
        </a:p>
      </dsp:txBody>
      <dsp:txXfrm>
        <a:off x="1132605" y="1881266"/>
        <a:ext cx="2264568" cy="1358741"/>
      </dsp:txXfrm>
    </dsp:sp>
    <dsp:sp modelId="{FBF0C8AD-3E77-4C13-AE91-71692FD8EDDC}">
      <dsp:nvSpPr>
        <dsp:cNvPr id="0" name=""/>
        <dsp:cNvSpPr/>
      </dsp:nvSpPr>
      <dsp:spPr>
        <a:xfrm>
          <a:off x="2264890" y="3238208"/>
          <a:ext cx="2785419" cy="490250"/>
        </a:xfrm>
        <a:custGeom>
          <a:avLst/>
          <a:gdLst/>
          <a:ahLst/>
          <a:cxnLst/>
          <a:rect l="0" t="0" r="0" b="0"/>
          <a:pathLst>
            <a:path>
              <a:moveTo>
                <a:pt x="2785419" y="0"/>
              </a:moveTo>
              <a:lnTo>
                <a:pt x="2785419" y="262225"/>
              </a:lnTo>
              <a:lnTo>
                <a:pt x="0" y="262225"/>
              </a:lnTo>
              <a:lnTo>
                <a:pt x="0" y="49025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95273"/>
              <a:satOff val="-3183"/>
              <a:lumOff val="2362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6757" y="3480729"/>
        <a:ext cx="141684" cy="5208"/>
      </dsp:txXfrm>
    </dsp:sp>
    <dsp:sp modelId="{2C9E116D-9C4D-4CF6-BB50-CD43A225E19B}">
      <dsp:nvSpPr>
        <dsp:cNvPr id="0" name=""/>
        <dsp:cNvSpPr/>
      </dsp:nvSpPr>
      <dsp:spPr>
        <a:xfrm>
          <a:off x="3918025" y="1881266"/>
          <a:ext cx="2264568" cy="1358741"/>
        </a:xfrm>
        <a:prstGeom prst="rect">
          <a:avLst/>
        </a:prstGeom>
        <a:solidFill>
          <a:schemeClr val="accent4">
            <a:tint val="65000"/>
          </a:schemeClr>
        </a:soli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Assembly Build record is created</a:t>
          </a:r>
          <a:endParaRPr lang="en-US" sz="1900" kern="1200" dirty="0"/>
        </a:p>
      </dsp:txBody>
      <dsp:txXfrm>
        <a:off x="3918025" y="1881266"/>
        <a:ext cx="2264568" cy="1358741"/>
      </dsp:txXfrm>
    </dsp:sp>
    <dsp:sp modelId="{B4EDBEC8-EF09-41C8-BCB2-506056B19A09}">
      <dsp:nvSpPr>
        <dsp:cNvPr id="0" name=""/>
        <dsp:cNvSpPr/>
      </dsp:nvSpPr>
      <dsp:spPr>
        <a:xfrm>
          <a:off x="1132605" y="3760858"/>
          <a:ext cx="2264568" cy="1358741"/>
        </a:xfrm>
        <a:prstGeom prst="rect">
          <a:avLst/>
        </a:prstGeom>
        <a:solidFill>
          <a:schemeClr val="accent6">
            <a:tint val="65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System adjusts inventory for components and finished item</a:t>
          </a:r>
          <a:endParaRPr lang="en-US" sz="1900" kern="1200" dirty="0"/>
        </a:p>
      </dsp:txBody>
      <dsp:txXfrm>
        <a:off x="1132605" y="3760858"/>
        <a:ext cx="2264568" cy="135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Order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42" y="6234202"/>
            <a:ext cx="24765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2"/>
            <a:ext cx="40081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9" y="70825"/>
            <a:ext cx="117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</a:t>
            </a:r>
            <a:r>
              <a:rPr lang="en-US" sz="2800" dirty="0" smtClean="0"/>
              <a:t>Assembly Builds from Work Orders, Daily Summary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" y="594045"/>
            <a:ext cx="11628407" cy="62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0825"/>
            <a:ext cx="1183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</a:t>
            </a:r>
            <a:r>
              <a:rPr lang="en-US" sz="2800" dirty="0" smtClean="0"/>
              <a:t>Assembly Builds Not from Work Orders, Daily Summary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94045"/>
            <a:ext cx="117757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1113472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0" y="22193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endParaRPr lang="en-US" sz="6000" dirty="0"/>
          </a:p>
        </p:txBody>
      </p:sp>
      <p:pic>
        <p:nvPicPr>
          <p:cNvPr id="6" name="Picture 5" descr="&lt;strong&gt;Questions&lt;/strong&gt; at the heart of learning — The Learner's W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3633828"/>
            <a:ext cx="5448299" cy="1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661" y="878681"/>
            <a:ext cx="35385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2.0 Production Terminology</a:t>
            </a:r>
          </a:p>
          <a:p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632385" y="629728"/>
            <a:ext cx="7384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Work Order</a:t>
            </a:r>
            <a:r>
              <a:rPr lang="en-US" dirty="0" smtClean="0"/>
              <a:t>: transaction record in NetSuite used to schedule production of an item (POP order term replacement)</a:t>
            </a:r>
          </a:p>
          <a:p>
            <a:endParaRPr lang="en-US" dirty="0"/>
          </a:p>
          <a:p>
            <a:r>
              <a:rPr lang="en-US" u="sng" dirty="0" smtClean="0"/>
              <a:t>Assembly/Bill of Materials Item</a:t>
            </a:r>
            <a:r>
              <a:rPr lang="en-US" dirty="0" smtClean="0"/>
              <a:t>: finished item in NetSuite that is produced </a:t>
            </a:r>
            <a:r>
              <a:rPr lang="en-US" dirty="0" smtClean="0"/>
              <a:t>record </a:t>
            </a:r>
            <a:r>
              <a:rPr lang="en-US" dirty="0" smtClean="0"/>
              <a:t>includes components needed for the build</a:t>
            </a:r>
          </a:p>
          <a:p>
            <a:endParaRPr lang="en-US" dirty="0"/>
          </a:p>
          <a:p>
            <a:r>
              <a:rPr lang="en-US" u="sng" dirty="0" smtClean="0"/>
              <a:t>Assembly Build record</a:t>
            </a:r>
            <a:r>
              <a:rPr lang="en-US" dirty="0" smtClean="0"/>
              <a:t>: transaction record in NetSuite used to record quantity built in production (Note: can be based off a work order or used outside of a work order for subassembly builds such as laminating or cutting wood.)</a:t>
            </a:r>
          </a:p>
          <a:p>
            <a:endParaRPr lang="en-US" dirty="0"/>
          </a:p>
          <a:p>
            <a:r>
              <a:rPr lang="en-US" u="sng" dirty="0" smtClean="0"/>
              <a:t>Assembly Unbuild</a:t>
            </a:r>
            <a:r>
              <a:rPr lang="en-US" dirty="0" smtClean="0"/>
              <a:t>: transaction in NetSuite to undo all or part of an Assembly 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Production  Process Overview (With Work Order)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15112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36966" y="4758667"/>
            <a:ext cx="209621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Assembly Unbuild can be created if necessary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7263442" y="5358831"/>
            <a:ext cx="16735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987" y="495300"/>
            <a:ext cx="35623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Assembly/Bill of Materials Item Record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7835422" y="4647644"/>
            <a:ext cx="609600" cy="4095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125675"/>
            <a:ext cx="13819388" cy="673232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flipV="1">
            <a:off x="6191804" y="3020629"/>
            <a:ext cx="295275" cy="628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2539581" cy="5819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478" y="1771003"/>
            <a:ext cx="3648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Work Order Status</a:t>
            </a:r>
          </a:p>
          <a:p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03" y="0"/>
            <a:ext cx="4019550" cy="3124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4379499" y="986499"/>
            <a:ext cx="69532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68317"/>
              </p:ext>
            </p:extLst>
          </p:nvPr>
        </p:nvGraphicFramePr>
        <p:xfrm>
          <a:off x="2900270" y="1689198"/>
          <a:ext cx="8052759" cy="484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16">
                  <a:extLst>
                    <a:ext uri="{9D8B030D-6E8A-4147-A177-3AD203B41FA5}">
                      <a16:colId xmlns:a16="http://schemas.microsoft.com/office/drawing/2014/main" val="3235236337"/>
                    </a:ext>
                  </a:extLst>
                </a:gridCol>
                <a:gridCol w="3569737">
                  <a:extLst>
                    <a:ext uri="{9D8B030D-6E8A-4147-A177-3AD203B41FA5}">
                      <a16:colId xmlns:a16="http://schemas.microsoft.com/office/drawing/2014/main" val="3086449111"/>
                    </a:ext>
                  </a:extLst>
                </a:gridCol>
                <a:gridCol w="1604514">
                  <a:extLst>
                    <a:ext uri="{9D8B030D-6E8A-4147-A177-3AD203B41FA5}">
                      <a16:colId xmlns:a16="http://schemas.microsoft.com/office/drawing/2014/main" val="3198761321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501912825"/>
                    </a:ext>
                  </a:extLst>
                </a:gridCol>
              </a:tblGrid>
              <a:tr h="545321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(Components)</a:t>
                      </a:r>
                      <a:r>
                        <a:rPr lang="en-US" baseline="0" dirty="0" smtClean="0"/>
                        <a:t> Committed?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(Finished</a:t>
                      </a:r>
                      <a:r>
                        <a:rPr lang="en-US" baseline="0" dirty="0" smtClean="0"/>
                        <a:t> Item)</a:t>
                      </a:r>
                    </a:p>
                    <a:p>
                      <a:r>
                        <a:rPr lang="en-US" dirty="0" smtClean="0"/>
                        <a:t>On Order Quantity?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57347"/>
                  </a:ext>
                </a:extLst>
              </a:tr>
              <a:tr h="545321"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Scheduled,</a:t>
                      </a:r>
                      <a:r>
                        <a:rPr lang="en-US" baseline="0" dirty="0" smtClean="0"/>
                        <a:t> but no production can be made against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05302"/>
                  </a:ext>
                </a:extLst>
              </a:tr>
              <a:tr h="1012738">
                <a:tc>
                  <a:txBody>
                    <a:bodyPr/>
                    <a:lstStyle/>
                    <a:p>
                      <a:r>
                        <a:rPr lang="en-US" dirty="0" smtClean="0"/>
                        <a:t>Released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r>
                        <a:rPr lang="en-US" baseline="0" dirty="0" smtClean="0"/>
                        <a:t> will be committed to it and production can be made against it up to available component 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89279"/>
                  </a:ext>
                </a:extLst>
              </a:tr>
              <a:tr h="545321">
                <a:tc>
                  <a:txBody>
                    <a:bodyPr/>
                    <a:lstStyle/>
                    <a:p>
                      <a:r>
                        <a:rPr lang="en-US" dirty="0" smtClean="0"/>
                        <a:t>In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production has been built against it, but not fully built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(remaining to be built)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(remaining to be built)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30296"/>
                  </a:ext>
                </a:extLst>
              </a:tr>
              <a:tr h="545321">
                <a:tc>
                  <a:txBody>
                    <a:bodyPr/>
                    <a:lstStyle/>
                    <a:p>
                      <a:r>
                        <a:rPr lang="en-US" dirty="0" smtClean="0"/>
                        <a:t>Built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quantity of work order was built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28700"/>
                  </a:ext>
                </a:extLst>
              </a:tr>
              <a:tr h="545321"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more production</a:t>
                      </a:r>
                      <a:r>
                        <a:rPr lang="en-US" baseline="0" dirty="0" smtClean="0"/>
                        <a:t> will be made against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9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2694856" cy="5819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649" y="495300"/>
            <a:ext cx="3950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Work Order Status-Committed Quantity</a:t>
            </a:r>
          </a:p>
          <a:p>
            <a:endParaRPr lang="en-US" sz="4400" dirty="0"/>
          </a:p>
        </p:txBody>
      </p:sp>
      <p:sp>
        <p:nvSpPr>
          <p:cNvPr id="3" name="Right Arrow 2"/>
          <p:cNvSpPr/>
          <p:nvPr/>
        </p:nvSpPr>
        <p:spPr>
          <a:xfrm flipH="1">
            <a:off x="5875237" y="995125"/>
            <a:ext cx="69532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21" y="193376"/>
            <a:ext cx="8937170" cy="63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2298041" cy="5819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112" y="495300"/>
            <a:ext cx="2436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Work Order Status-On Order Quantity</a:t>
            </a:r>
          </a:p>
          <a:p>
            <a:endParaRPr lang="en-US" sz="4800" dirty="0"/>
          </a:p>
        </p:txBody>
      </p:sp>
      <p:sp>
        <p:nvSpPr>
          <p:cNvPr id="3" name="Right Arrow 2"/>
          <p:cNvSpPr/>
          <p:nvPr/>
        </p:nvSpPr>
        <p:spPr>
          <a:xfrm flipH="1">
            <a:off x="5875237" y="995125"/>
            <a:ext cx="69532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77" y="0"/>
            <a:ext cx="9487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661" y="878681"/>
            <a:ext cx="3429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Assembly Build 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61" y="0"/>
            <a:ext cx="6705600" cy="731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3693" y="1190040"/>
            <a:ext cx="3313347" cy="37750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3693" y="1567542"/>
            <a:ext cx="2538284" cy="3831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5446937" y="1628501"/>
            <a:ext cx="478972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0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Open Work Order Saved Search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772358"/>
            <a:ext cx="16917464" cy="53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989</TotalTime>
  <Words>298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Frame</vt:lpstr>
      <vt:lpstr>Work Order Process</vt:lpstr>
      <vt:lpstr>PowerPoint Presentation</vt:lpstr>
      <vt:lpstr>Broad Production  Process Overview (With Work Order)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Order Process</dc:title>
  <dc:creator>Cindy Caldwell</dc:creator>
  <cp:lastModifiedBy>Cindy Caldwell</cp:lastModifiedBy>
  <cp:revision>42</cp:revision>
  <dcterms:created xsi:type="dcterms:W3CDTF">2020-12-07T18:31:30Z</dcterms:created>
  <dcterms:modified xsi:type="dcterms:W3CDTF">2021-02-15T20:38:16Z</dcterms:modified>
</cp:coreProperties>
</file>