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8"/>
  </p:notesMasterIdLst>
  <p:handoutMasterIdLst>
    <p:handoutMasterId r:id="rId39"/>
  </p:handoutMasterIdLst>
  <p:sldIdLst>
    <p:sldId id="265" r:id="rId2"/>
    <p:sldId id="270" r:id="rId3"/>
    <p:sldId id="305" r:id="rId4"/>
    <p:sldId id="276" r:id="rId5"/>
    <p:sldId id="281" r:id="rId6"/>
    <p:sldId id="313" r:id="rId7"/>
    <p:sldId id="291" r:id="rId8"/>
    <p:sldId id="306" r:id="rId9"/>
    <p:sldId id="266" r:id="rId10"/>
    <p:sldId id="307" r:id="rId11"/>
    <p:sldId id="280" r:id="rId12"/>
    <p:sldId id="271" r:id="rId13"/>
    <p:sldId id="308" r:id="rId14"/>
    <p:sldId id="272" r:id="rId15"/>
    <p:sldId id="282" r:id="rId16"/>
    <p:sldId id="284" r:id="rId17"/>
    <p:sldId id="286" r:id="rId18"/>
    <p:sldId id="309" r:id="rId19"/>
    <p:sldId id="273" r:id="rId20"/>
    <p:sldId id="289" r:id="rId21"/>
    <p:sldId id="287" r:id="rId22"/>
    <p:sldId id="288" r:id="rId23"/>
    <p:sldId id="310" r:id="rId24"/>
    <p:sldId id="274" r:id="rId25"/>
    <p:sldId id="311" r:id="rId26"/>
    <p:sldId id="275" r:id="rId27"/>
    <p:sldId id="292" r:id="rId28"/>
    <p:sldId id="278" r:id="rId29"/>
    <p:sldId id="315" r:id="rId30"/>
    <p:sldId id="312" r:id="rId31"/>
    <p:sldId id="293" r:id="rId32"/>
    <p:sldId id="279" r:id="rId33"/>
    <p:sldId id="314" r:id="rId34"/>
    <p:sldId id="316" r:id="rId35"/>
    <p:sldId id="317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1Q0jrICLSY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emf"/><Relationship Id="rId5" Type="http://schemas.openxmlformats.org/officeDocument/2006/relationships/image" Target="../media/image16.emf"/><Relationship Id="rId10" Type="http://schemas.openxmlformats.org/officeDocument/2006/relationships/package" Target="../embeddings/Microsoft_Excel_Worksheet3.xlsx"/><Relationship Id="rId4" Type="http://schemas.openxmlformats.org/officeDocument/2006/relationships/package" Target="../embeddings/Microsoft_Excel_Worksheet1.xlsx"/><Relationship Id="rId9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1.emf"/><Relationship Id="rId5" Type="http://schemas.openxmlformats.org/officeDocument/2006/relationships/image" Target="../media/image19.emf"/><Relationship Id="rId10" Type="http://schemas.openxmlformats.org/officeDocument/2006/relationships/package" Target="../embeddings/Microsoft_Excel_Worksheet6.xlsx"/><Relationship Id="rId4" Type="http://schemas.openxmlformats.org/officeDocument/2006/relationships/package" Target="../embeddings/Microsoft_Excel_Worksheet4.xlsx"/><Relationship Id="rId9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4.emf"/><Relationship Id="rId5" Type="http://schemas.openxmlformats.org/officeDocument/2006/relationships/image" Target="../media/image22.emf"/><Relationship Id="rId10" Type="http://schemas.openxmlformats.org/officeDocument/2006/relationships/package" Target="../embeddings/Microsoft_Excel_Worksheet9.xlsx"/><Relationship Id="rId4" Type="http://schemas.openxmlformats.org/officeDocument/2006/relationships/package" Target="../embeddings/Microsoft_Excel_Worksheet7.xlsx"/><Relationship Id="rId9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GPsRZJvjo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advantus.com/welcome/netsuite-training-sessions/" TargetMode="External"/><Relationship Id="rId2" Type="http://schemas.openxmlformats.org/officeDocument/2006/relationships/hyperlink" Target="http://wiki.advantus.com/welcome/job-ai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Sales Order: Entry to Release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29, 2021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317" y="6234202"/>
            <a:ext cx="2476500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Customer Rules</a:t>
            </a:r>
          </a:p>
          <a:p>
            <a:r>
              <a:rPr lang="en-US" dirty="0"/>
              <a:t>Flowchart</a:t>
            </a:r>
            <a:endParaRPr lang="en-US" dirty="0" smtClean="0"/>
          </a:p>
          <a:p>
            <a:r>
              <a:rPr lang="en-US" dirty="0" smtClean="0"/>
              <a:t>Entry</a:t>
            </a:r>
          </a:p>
          <a:p>
            <a:r>
              <a:rPr lang="en-US" b="1" dirty="0" smtClean="0"/>
              <a:t>Approval</a:t>
            </a:r>
          </a:p>
          <a:p>
            <a:r>
              <a:rPr lang="en-US" dirty="0" smtClean="0"/>
              <a:t>Commit</a:t>
            </a:r>
          </a:p>
          <a:p>
            <a:r>
              <a:rPr lang="en-US" dirty="0" smtClean="0"/>
              <a:t>Allocation Status</a:t>
            </a:r>
          </a:p>
          <a:p>
            <a:r>
              <a:rPr lang="en-US" dirty="0"/>
              <a:t>Validation Status</a:t>
            </a:r>
            <a:endParaRPr lang="en-US" dirty="0" smtClean="0"/>
          </a:p>
          <a:p>
            <a:r>
              <a:rPr lang="en-US" dirty="0" smtClean="0"/>
              <a:t>Release</a:t>
            </a:r>
          </a:p>
          <a:p>
            <a:r>
              <a:rPr lang="en-US" dirty="0" smtClean="0"/>
              <a:t>Post-fulfillment</a:t>
            </a:r>
          </a:p>
          <a:p>
            <a:r>
              <a:rPr lang="en-US" dirty="0"/>
              <a:t>Exceptions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447" y="2612579"/>
            <a:ext cx="6849955" cy="161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592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Approval: Auto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UI </a:t>
            </a:r>
            <a:r>
              <a:rPr lang="en-US" dirty="0"/>
              <a:t>sales orders: if the user entering the order is selected for auto-approval, the </a:t>
            </a:r>
            <a:r>
              <a:rPr lang="en-US" dirty="0" smtClean="0"/>
              <a:t>sales order will </a:t>
            </a:r>
            <a:r>
              <a:rPr lang="en-US" dirty="0"/>
              <a:t>approve once saved</a:t>
            </a:r>
          </a:p>
          <a:p>
            <a:pPr lvl="1"/>
            <a:r>
              <a:rPr lang="en-US" dirty="0" smtClean="0"/>
              <a:t>Checkbox on employee record (Approvals subtab)</a:t>
            </a:r>
          </a:p>
          <a:p>
            <a:pPr lvl="1"/>
            <a:r>
              <a:rPr lang="en-US" dirty="0" smtClean="0"/>
              <a:t>Eligibility </a:t>
            </a:r>
            <a:r>
              <a:rPr lang="en-US" dirty="0"/>
              <a:t>is determined by C/S Manager</a:t>
            </a:r>
          </a:p>
          <a:p>
            <a:r>
              <a:rPr lang="en-US" dirty="0"/>
              <a:t>Automated sales orders: if the customer is </a:t>
            </a:r>
            <a:r>
              <a:rPr lang="en-US" dirty="0" smtClean="0"/>
              <a:t>selected for auto-approval, the order will be approved via workflow every 30 mins</a:t>
            </a:r>
          </a:p>
          <a:p>
            <a:pPr lvl="1"/>
            <a:r>
              <a:rPr lang="en-US" dirty="0"/>
              <a:t>Checkbox on </a:t>
            </a:r>
            <a:r>
              <a:rPr lang="en-US" dirty="0" smtClean="0"/>
              <a:t>customer record (Requirements &amp; Alerts subtab)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3610"/>
          <a:stretch/>
        </p:blipFill>
        <p:spPr>
          <a:xfrm>
            <a:off x="4857750" y="5435215"/>
            <a:ext cx="3200400" cy="741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57751" y="5158216"/>
            <a:ext cx="3200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/>
              <a:t>Customer </a:t>
            </a:r>
            <a:r>
              <a:rPr lang="en-US" sz="1200" dirty="0" smtClean="0"/>
              <a:t>record</a:t>
            </a:r>
            <a:r>
              <a:rPr lang="en-US" sz="1200" dirty="0"/>
              <a:t>: Requirements &amp; Alerts subtab</a:t>
            </a:r>
          </a:p>
        </p:txBody>
      </p:sp>
    </p:spTree>
    <p:extLst>
      <p:ext uri="{BB962C8B-B14F-4D97-AF65-F5344CB8AC3E}">
        <p14:creationId xmlns:p14="http://schemas.microsoft.com/office/powerpoint/2010/main" val="19808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Approval: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608157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Multiple ways to approve</a:t>
            </a:r>
          </a:p>
          <a:p>
            <a:pPr lvl="1"/>
            <a:r>
              <a:rPr lang="en-US" dirty="0" smtClean="0"/>
              <a:t>Approve button on sales order</a:t>
            </a:r>
          </a:p>
          <a:p>
            <a:pPr lvl="1"/>
            <a:r>
              <a:rPr lang="en-US" dirty="0" smtClean="0"/>
              <a:t>Approve Sales Orders suitelet</a:t>
            </a:r>
          </a:p>
          <a:p>
            <a:pPr lvl="2"/>
            <a:r>
              <a:rPr lang="en-US" dirty="0" smtClean="0"/>
              <a:t>Transactions -&gt; Sales -&gt; Approve Sales Orders</a:t>
            </a:r>
          </a:p>
          <a:p>
            <a:pPr lvl="1"/>
            <a:r>
              <a:rPr lang="en-US" dirty="0" smtClean="0"/>
              <a:t>Sales Order Manager suitelet</a:t>
            </a:r>
            <a:endParaRPr lang="en-US" dirty="0"/>
          </a:p>
          <a:p>
            <a:pPr lvl="2"/>
            <a:r>
              <a:rPr lang="en-US" dirty="0"/>
              <a:t>Transactions -&gt; </a:t>
            </a:r>
            <a:r>
              <a:rPr lang="en-US" dirty="0" smtClean="0"/>
              <a:t>Custom -&gt; Sales Order Manager - CS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214" y="2169296"/>
            <a:ext cx="1562100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0010"/>
          <a:stretch/>
        </p:blipFill>
        <p:spPr>
          <a:xfrm>
            <a:off x="7805058" y="3065439"/>
            <a:ext cx="3762560" cy="261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5903"/>
          <a:stretch/>
        </p:blipFill>
        <p:spPr>
          <a:xfrm>
            <a:off x="2577714" y="4645750"/>
            <a:ext cx="4391025" cy="207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Customer Rules</a:t>
            </a:r>
          </a:p>
          <a:p>
            <a:r>
              <a:rPr lang="en-US" dirty="0"/>
              <a:t>Flowchart</a:t>
            </a:r>
            <a:endParaRPr lang="en-US" dirty="0" smtClean="0"/>
          </a:p>
          <a:p>
            <a:r>
              <a:rPr lang="en-US" dirty="0" smtClean="0"/>
              <a:t>Entry</a:t>
            </a:r>
          </a:p>
          <a:p>
            <a:r>
              <a:rPr lang="en-US" dirty="0" smtClean="0"/>
              <a:t>Approval</a:t>
            </a:r>
          </a:p>
          <a:p>
            <a:r>
              <a:rPr lang="en-US" b="1" dirty="0" smtClean="0"/>
              <a:t>Commit</a:t>
            </a:r>
          </a:p>
          <a:p>
            <a:r>
              <a:rPr lang="en-US" dirty="0" smtClean="0"/>
              <a:t>Allocation Status</a:t>
            </a:r>
          </a:p>
          <a:p>
            <a:r>
              <a:rPr lang="en-US" dirty="0"/>
              <a:t>Validation Status</a:t>
            </a:r>
            <a:endParaRPr lang="en-US" dirty="0" smtClean="0"/>
          </a:p>
          <a:p>
            <a:r>
              <a:rPr lang="en-US" dirty="0" smtClean="0"/>
              <a:t>Release</a:t>
            </a:r>
          </a:p>
          <a:p>
            <a:r>
              <a:rPr lang="en-US" dirty="0"/>
              <a:t>Post-fulfillment </a:t>
            </a:r>
            <a:endParaRPr lang="en-US" dirty="0" smtClean="0"/>
          </a:p>
          <a:p>
            <a:r>
              <a:rPr lang="en-US" dirty="0" smtClean="0"/>
              <a:t>Exceptions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06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3 ways to inventory to be committed/allocated</a:t>
            </a:r>
          </a:p>
          <a:p>
            <a:pPr lvl="1"/>
            <a:r>
              <a:rPr lang="en-US" dirty="0"/>
              <a:t>Commit Orders: Manual</a:t>
            </a:r>
          </a:p>
          <a:p>
            <a:pPr lvl="1"/>
            <a:r>
              <a:rPr lang="en-US" dirty="0" smtClean="0"/>
              <a:t>Commit </a:t>
            </a:r>
            <a:r>
              <a:rPr lang="en-US" dirty="0"/>
              <a:t>Orders: Schedules</a:t>
            </a:r>
          </a:p>
          <a:p>
            <a:pPr lvl="1"/>
            <a:r>
              <a:rPr lang="en-US" dirty="0" smtClean="0"/>
              <a:t>Reallocate Items</a:t>
            </a:r>
          </a:p>
          <a:p>
            <a:r>
              <a:rPr lang="en-US" dirty="0" smtClean="0"/>
              <a:t>Quantity available to be allocated includes only NetSuite quantity</a:t>
            </a:r>
          </a:p>
          <a:p>
            <a:r>
              <a:rPr lang="en-US" dirty="0" smtClean="0"/>
              <a:t>Icons on sales order lines indicate commitment</a:t>
            </a:r>
          </a:p>
          <a:p>
            <a:pPr lvl="1"/>
            <a:r>
              <a:rPr lang="en-US" dirty="0"/>
              <a:t>Backordered line:</a:t>
            </a:r>
          </a:p>
          <a:p>
            <a:pPr lvl="1"/>
            <a:r>
              <a:rPr lang="en-US" dirty="0"/>
              <a:t>Committed and not fulfilled line:</a:t>
            </a:r>
          </a:p>
          <a:p>
            <a:pPr lvl="1"/>
            <a:r>
              <a:rPr lang="en-US" dirty="0"/>
              <a:t> No icon for fulfilled lines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700" dirty="0" smtClean="0"/>
              <a:t>Full training: </a:t>
            </a:r>
            <a:r>
              <a:rPr lang="en-US" sz="1700" dirty="0">
                <a:hlinkClick r:id="rId2"/>
              </a:rPr>
              <a:t>Inventory </a:t>
            </a:r>
            <a:r>
              <a:rPr lang="en-US" sz="1700" dirty="0" smtClean="0">
                <a:hlinkClick r:id="rId2"/>
              </a:rPr>
              <a:t>Allocation/Commitment</a:t>
            </a:r>
            <a:endParaRPr lang="en-US" sz="1700" dirty="0"/>
          </a:p>
        </p:txBody>
      </p:sp>
      <p:pic>
        <p:nvPicPr>
          <p:cNvPr id="4" name="Picture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19" y="4187086"/>
            <a:ext cx="381280" cy="36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48" y="4608959"/>
            <a:ext cx="317681" cy="27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1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Commit: Manually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Transactions -&gt; Inventory -&gt; Commit Orders</a:t>
            </a:r>
          </a:p>
          <a:p>
            <a:r>
              <a:rPr lang="en-US" dirty="0" smtClean="0"/>
              <a:t>Native suitelet</a:t>
            </a:r>
          </a:p>
          <a:p>
            <a:r>
              <a:rPr lang="en-US" dirty="0" smtClean="0"/>
              <a:t>Expected to be used occasionally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3089" b="39635"/>
          <a:stretch/>
        </p:blipFill>
        <p:spPr>
          <a:xfrm>
            <a:off x="3168944" y="3866301"/>
            <a:ext cx="6578011" cy="2735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1244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Commit: Schedules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Transactions </a:t>
            </a:r>
            <a:r>
              <a:rPr lang="en-US" dirty="0"/>
              <a:t>-&gt; Inventory -&gt; Commit </a:t>
            </a:r>
            <a:r>
              <a:rPr lang="en-US" dirty="0" smtClean="0"/>
              <a:t>Orders</a:t>
            </a:r>
            <a:r>
              <a:rPr lang="en-US" dirty="0"/>
              <a:t> -&gt; </a:t>
            </a:r>
            <a:r>
              <a:rPr lang="en-US" dirty="0" smtClean="0"/>
              <a:t>Schedule</a:t>
            </a:r>
          </a:p>
          <a:p>
            <a:r>
              <a:rPr lang="en-US" dirty="0"/>
              <a:t>Fill Backorders replacement</a:t>
            </a:r>
          </a:p>
          <a:p>
            <a:r>
              <a:rPr lang="en-US" dirty="0" smtClean="0"/>
              <a:t>Majority of the orders will be allocated using schedules</a:t>
            </a:r>
            <a:endParaRPr lang="en-US" dirty="0"/>
          </a:p>
          <a:p>
            <a:r>
              <a:rPr lang="en-US" dirty="0" smtClean="0"/>
              <a:t>Based on saved searches</a:t>
            </a:r>
          </a:p>
          <a:p>
            <a:pPr lvl="1"/>
            <a:r>
              <a:rPr lang="en-US" dirty="0" smtClean="0"/>
              <a:t>One for sales orders</a:t>
            </a:r>
          </a:p>
          <a:p>
            <a:pPr lvl="1"/>
            <a:r>
              <a:rPr lang="en-US" dirty="0" smtClean="0"/>
              <a:t>Reservation schedule is separate</a:t>
            </a:r>
          </a:p>
          <a:p>
            <a:r>
              <a:rPr lang="en-US" dirty="0" smtClean="0"/>
              <a:t>Schedules are set up to run every 15 minutes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825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Inventory</a:t>
            </a:r>
            <a:r>
              <a:rPr lang="en-US" dirty="0" smtClean="0"/>
              <a:t>: Reallocate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708340"/>
          </a:xfrm>
        </p:spPr>
        <p:txBody>
          <a:bodyPr>
            <a:normAutofit/>
          </a:bodyPr>
          <a:lstStyle/>
          <a:p>
            <a:r>
              <a:rPr lang="en-US" dirty="0"/>
              <a:t>Transactions -&gt; Inventory </a:t>
            </a:r>
            <a:r>
              <a:rPr lang="en-US" dirty="0" smtClean="0"/>
              <a:t>-&gt; Reallocate Items</a:t>
            </a:r>
          </a:p>
          <a:p>
            <a:r>
              <a:rPr lang="en-US" dirty="0" smtClean="0"/>
              <a:t>Native suitelet</a:t>
            </a:r>
          </a:p>
          <a:p>
            <a:r>
              <a:rPr lang="en-US" dirty="0" smtClean="0"/>
              <a:t>Choose Item and Location</a:t>
            </a:r>
          </a:p>
          <a:p>
            <a:pPr lvl="1"/>
            <a:r>
              <a:rPr lang="en-US" dirty="0" smtClean="0"/>
              <a:t>Once selected, adjustments can be done as needed</a:t>
            </a:r>
          </a:p>
          <a:p>
            <a:r>
              <a:rPr lang="en-US" dirty="0" smtClean="0"/>
              <a:t>Be </a:t>
            </a:r>
            <a:r>
              <a:rPr lang="en-US" dirty="0" smtClean="0"/>
              <a:t>aware: </a:t>
            </a:r>
            <a:r>
              <a:rPr lang="en-US" dirty="0" smtClean="0"/>
              <a:t>if you are trying to unallocate but the quantity is still available and there are not other orders for the items, the inventory will re-commit when the schedule runs again</a:t>
            </a:r>
          </a:p>
          <a:p>
            <a:pPr lvl="1"/>
            <a:r>
              <a:rPr lang="en-US" dirty="0" smtClean="0"/>
              <a:t>To prevent, the Commit field on the sales order line needs to be changed to Do Not Commit</a:t>
            </a:r>
          </a:p>
        </p:txBody>
      </p:sp>
    </p:spTree>
    <p:extLst>
      <p:ext uri="{BB962C8B-B14F-4D97-AF65-F5344CB8AC3E}">
        <p14:creationId xmlns:p14="http://schemas.microsoft.com/office/powerpoint/2010/main" val="1372380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Customer Rules</a:t>
            </a:r>
          </a:p>
          <a:p>
            <a:r>
              <a:rPr lang="en-US" dirty="0"/>
              <a:t>Flowchart</a:t>
            </a:r>
            <a:endParaRPr lang="en-US" dirty="0" smtClean="0"/>
          </a:p>
          <a:p>
            <a:r>
              <a:rPr lang="en-US" dirty="0" smtClean="0"/>
              <a:t>Entry</a:t>
            </a:r>
          </a:p>
          <a:p>
            <a:r>
              <a:rPr lang="en-US" dirty="0" smtClean="0"/>
              <a:t>Approval</a:t>
            </a:r>
          </a:p>
          <a:p>
            <a:r>
              <a:rPr lang="en-US" dirty="0" smtClean="0"/>
              <a:t>Commit</a:t>
            </a:r>
          </a:p>
          <a:p>
            <a:r>
              <a:rPr lang="en-US" b="1" dirty="0" smtClean="0"/>
              <a:t>Allocation Status</a:t>
            </a:r>
          </a:p>
          <a:p>
            <a:r>
              <a:rPr lang="en-US" dirty="0"/>
              <a:t>Validation Status</a:t>
            </a:r>
            <a:endParaRPr lang="en-US" dirty="0" smtClean="0"/>
          </a:p>
          <a:p>
            <a:r>
              <a:rPr lang="en-US" dirty="0" smtClean="0"/>
              <a:t>Release</a:t>
            </a:r>
          </a:p>
          <a:p>
            <a:r>
              <a:rPr lang="en-US" dirty="0" smtClean="0"/>
              <a:t>Post-fulfillment</a:t>
            </a:r>
          </a:p>
          <a:p>
            <a:r>
              <a:rPr lang="en-US" dirty="0"/>
              <a:t>Exceptions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2" t="1750" r="587" b="-1"/>
          <a:stretch/>
        </p:blipFill>
        <p:spPr>
          <a:xfrm>
            <a:off x="5086905" y="3409025"/>
            <a:ext cx="6684885" cy="2238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5768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6817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Every 30 minutes, a workflow runs to determine if inventory has been committed to the sales order lines</a:t>
            </a:r>
          </a:p>
          <a:p>
            <a:r>
              <a:rPr lang="en-US" dirty="0" smtClean="0"/>
              <a:t>Eligible items: Lines that are </a:t>
            </a:r>
            <a:r>
              <a:rPr lang="en-US" u="sng" dirty="0" smtClean="0"/>
              <a:t>not</a:t>
            </a:r>
            <a:r>
              <a:rPr lang="en-US" dirty="0" smtClean="0"/>
              <a:t> closed or fulfilled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Statuses:</a:t>
            </a:r>
          </a:p>
          <a:p>
            <a:pPr lvl="1"/>
            <a:r>
              <a:rPr lang="en-US" dirty="0" smtClean="0"/>
              <a:t>Pending: no inventory has been committed for eligible lines</a:t>
            </a:r>
          </a:p>
          <a:p>
            <a:pPr lvl="1"/>
            <a:r>
              <a:rPr lang="en-US" dirty="0" smtClean="0"/>
              <a:t>Partial: at least one line has been committed, but not all </a:t>
            </a:r>
            <a:r>
              <a:rPr lang="en-US" dirty="0"/>
              <a:t>for eligible lines</a:t>
            </a:r>
            <a:endParaRPr lang="en-US" dirty="0" smtClean="0"/>
          </a:p>
          <a:p>
            <a:pPr lvl="1"/>
            <a:r>
              <a:rPr lang="en-US" dirty="0" smtClean="0"/>
              <a:t>Full: all lines are committed fully</a:t>
            </a:r>
            <a:r>
              <a:rPr lang="en-US" dirty="0"/>
              <a:t> for eligible </a:t>
            </a:r>
            <a:r>
              <a:rPr lang="en-US" dirty="0" smtClean="0"/>
              <a:t>lines</a:t>
            </a:r>
          </a:p>
          <a:p>
            <a:r>
              <a:rPr lang="en-US" dirty="0" smtClean="0"/>
              <a:t>Orders will stay in Pending status until at least one line is allocated</a:t>
            </a:r>
          </a:p>
          <a:p>
            <a:r>
              <a:rPr lang="en-US" dirty="0" smtClean="0"/>
              <a:t>If an order doesn’t ship in full, a workflow resets to allocation status to Pending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0" y="2709722"/>
            <a:ext cx="11496583" cy="148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756582" y="2856553"/>
            <a:ext cx="498999" cy="12626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530244" y="2856553"/>
            <a:ext cx="498999" cy="12626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Customer Rules</a:t>
            </a:r>
          </a:p>
          <a:p>
            <a:r>
              <a:rPr lang="en-US" dirty="0" smtClean="0"/>
              <a:t>Flowchart</a:t>
            </a:r>
          </a:p>
          <a:p>
            <a:r>
              <a:rPr lang="en-US" dirty="0" smtClean="0"/>
              <a:t>Entry</a:t>
            </a:r>
          </a:p>
          <a:p>
            <a:r>
              <a:rPr lang="en-US" dirty="0" smtClean="0"/>
              <a:t>Approval</a:t>
            </a:r>
          </a:p>
          <a:p>
            <a:r>
              <a:rPr lang="en-US" dirty="0" smtClean="0"/>
              <a:t>Commit</a:t>
            </a:r>
          </a:p>
          <a:p>
            <a:r>
              <a:rPr lang="en-US" dirty="0" smtClean="0"/>
              <a:t>Allocation Status</a:t>
            </a:r>
          </a:p>
          <a:p>
            <a:r>
              <a:rPr lang="en-US" dirty="0" smtClean="0"/>
              <a:t>Validation Status</a:t>
            </a:r>
          </a:p>
          <a:p>
            <a:r>
              <a:rPr lang="en-US" dirty="0" smtClean="0"/>
              <a:t>Release</a:t>
            </a:r>
          </a:p>
          <a:p>
            <a:r>
              <a:rPr lang="en-US" dirty="0" smtClean="0"/>
              <a:t>Post-fulfillment</a:t>
            </a:r>
          </a:p>
          <a:p>
            <a:r>
              <a:rPr lang="en-US" dirty="0"/>
              <a:t>Exceptions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13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Status: Pending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inventory has been </a:t>
            </a:r>
            <a:r>
              <a:rPr lang="en-US" dirty="0" smtClean="0"/>
              <a:t>committed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No inventory has been </a:t>
            </a:r>
            <a:r>
              <a:rPr lang="en-US" dirty="0" smtClean="0"/>
              <a:t>committed for lines not fulfilled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872105"/>
              </p:ext>
            </p:extLst>
          </p:nvPr>
        </p:nvGraphicFramePr>
        <p:xfrm>
          <a:off x="2324100" y="2411335"/>
          <a:ext cx="30956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Worksheet" r:id="rId4" imgW="3095528" imgH="771697" progId="Excel.Sheet.12">
                  <p:embed/>
                </p:oleObj>
              </mc:Choice>
              <mc:Fallback>
                <p:oleObj name="Worksheet" r:id="rId4" imgW="3095528" imgH="7716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4100" y="2411335"/>
                        <a:ext cx="30956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774166"/>
              </p:ext>
            </p:extLst>
          </p:nvPr>
        </p:nvGraphicFramePr>
        <p:xfrm>
          <a:off x="2324098" y="3908386"/>
          <a:ext cx="30956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Worksheet" r:id="rId7" imgW="3095528" imgH="771697" progId="Excel.Sheet.12">
                  <p:embed/>
                </p:oleObj>
              </mc:Choice>
              <mc:Fallback>
                <p:oleObj name="Worksheet" r:id="rId7" imgW="3095528" imgH="7716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24098" y="3908386"/>
                        <a:ext cx="30956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783266"/>
              </p:ext>
            </p:extLst>
          </p:nvPr>
        </p:nvGraphicFramePr>
        <p:xfrm>
          <a:off x="2324098" y="4955204"/>
          <a:ext cx="30956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Worksheet" r:id="rId10" imgW="3095528" imgH="771697" progId="Excel.Sheet.12">
                  <p:embed/>
                </p:oleObj>
              </mc:Choice>
              <mc:Fallback>
                <p:oleObj name="Worksheet" r:id="rId10" imgW="3095528" imgH="7716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24098" y="4955204"/>
                        <a:ext cx="30956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70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Status: Partial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</a:t>
            </a:r>
            <a:r>
              <a:rPr lang="en-US" dirty="0"/>
              <a:t>least one line has been committed, but not </a:t>
            </a:r>
            <a:r>
              <a:rPr lang="en-US" dirty="0" smtClean="0"/>
              <a:t>all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At least one line has been </a:t>
            </a:r>
            <a:r>
              <a:rPr lang="en-US" dirty="0" smtClean="0"/>
              <a:t>committed or </a:t>
            </a:r>
            <a:r>
              <a:rPr lang="en-US" dirty="0"/>
              <a:t>lines not </a:t>
            </a:r>
            <a:r>
              <a:rPr lang="en-US" dirty="0" smtClean="0"/>
              <a:t>fulfilled, </a:t>
            </a:r>
            <a:r>
              <a:rPr lang="en-US" dirty="0"/>
              <a:t>but not all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094340"/>
              </p:ext>
            </p:extLst>
          </p:nvPr>
        </p:nvGraphicFramePr>
        <p:xfrm>
          <a:off x="2324100" y="2313682"/>
          <a:ext cx="30956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Worksheet" r:id="rId4" imgW="3095528" imgH="771697" progId="Excel.Sheet.12">
                  <p:embed/>
                </p:oleObj>
              </mc:Choice>
              <mc:Fallback>
                <p:oleObj name="Worksheet" r:id="rId4" imgW="3095528" imgH="7716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4100" y="2313682"/>
                        <a:ext cx="30956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819095"/>
              </p:ext>
            </p:extLst>
          </p:nvPr>
        </p:nvGraphicFramePr>
        <p:xfrm>
          <a:off x="2324100" y="3299103"/>
          <a:ext cx="30956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Worksheet" r:id="rId7" imgW="3095528" imgH="771697" progId="Excel.Sheet.12">
                  <p:embed/>
                </p:oleObj>
              </mc:Choice>
              <mc:Fallback>
                <p:oleObj name="Worksheet" r:id="rId7" imgW="3095528" imgH="7716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24100" y="3299103"/>
                        <a:ext cx="30956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686775"/>
              </p:ext>
            </p:extLst>
          </p:nvPr>
        </p:nvGraphicFramePr>
        <p:xfrm>
          <a:off x="2324099" y="5298906"/>
          <a:ext cx="30956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Worksheet" r:id="rId10" imgW="3095528" imgH="771697" progId="Excel.Sheet.12">
                  <p:embed/>
                </p:oleObj>
              </mc:Choice>
              <mc:Fallback>
                <p:oleObj name="Worksheet" r:id="rId10" imgW="3095528" imgH="7716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24099" y="5298906"/>
                        <a:ext cx="30956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935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Status: Full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lines are committed </a:t>
            </a:r>
            <a:r>
              <a:rPr lang="en-US" dirty="0" smtClean="0"/>
              <a:t>fully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Remaining lines committed for lines not fulfilled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519602"/>
              </p:ext>
            </p:extLst>
          </p:nvPr>
        </p:nvGraphicFramePr>
        <p:xfrm>
          <a:off x="2324100" y="2358069"/>
          <a:ext cx="30956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Worksheet" r:id="rId4" imgW="3095528" imgH="771697" progId="Excel.Sheet.12">
                  <p:embed/>
                </p:oleObj>
              </mc:Choice>
              <mc:Fallback>
                <p:oleObj name="Worksheet" r:id="rId4" imgW="3095528" imgH="7716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4100" y="2358069"/>
                        <a:ext cx="30956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861571"/>
              </p:ext>
            </p:extLst>
          </p:nvPr>
        </p:nvGraphicFramePr>
        <p:xfrm>
          <a:off x="2324100" y="3881753"/>
          <a:ext cx="30956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Worksheet" r:id="rId7" imgW="3095528" imgH="771697" progId="Excel.Sheet.12">
                  <p:embed/>
                </p:oleObj>
              </mc:Choice>
              <mc:Fallback>
                <p:oleObj name="Worksheet" r:id="rId7" imgW="3095528" imgH="7716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24100" y="3881753"/>
                        <a:ext cx="30956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267186"/>
              </p:ext>
            </p:extLst>
          </p:nvPr>
        </p:nvGraphicFramePr>
        <p:xfrm>
          <a:off x="2324099" y="4792869"/>
          <a:ext cx="30956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Worksheet" r:id="rId10" imgW="3095528" imgH="771697" progId="Excel.Sheet.12">
                  <p:embed/>
                </p:oleObj>
              </mc:Choice>
              <mc:Fallback>
                <p:oleObj name="Worksheet" r:id="rId10" imgW="3095528" imgH="7716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24099" y="4792869"/>
                        <a:ext cx="30956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1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Customer Rules</a:t>
            </a:r>
          </a:p>
          <a:p>
            <a:r>
              <a:rPr lang="en-US" dirty="0"/>
              <a:t>Flowchart</a:t>
            </a:r>
            <a:endParaRPr lang="en-US" dirty="0" smtClean="0"/>
          </a:p>
          <a:p>
            <a:r>
              <a:rPr lang="en-US" dirty="0" smtClean="0"/>
              <a:t>Entry</a:t>
            </a:r>
          </a:p>
          <a:p>
            <a:r>
              <a:rPr lang="en-US" dirty="0" smtClean="0"/>
              <a:t>Approval</a:t>
            </a:r>
          </a:p>
          <a:p>
            <a:r>
              <a:rPr lang="en-US" dirty="0" smtClean="0"/>
              <a:t>Commit</a:t>
            </a:r>
          </a:p>
          <a:p>
            <a:r>
              <a:rPr lang="en-US" dirty="0" smtClean="0"/>
              <a:t>Allocation Status</a:t>
            </a:r>
          </a:p>
          <a:p>
            <a:r>
              <a:rPr lang="en-US" b="1" dirty="0"/>
              <a:t>Validation</a:t>
            </a:r>
            <a:r>
              <a:rPr lang="en-US" dirty="0"/>
              <a:t> </a:t>
            </a:r>
            <a:r>
              <a:rPr lang="en-US" b="1" dirty="0" smtClean="0"/>
              <a:t>Status</a:t>
            </a:r>
          </a:p>
          <a:p>
            <a:r>
              <a:rPr lang="en-US" dirty="0" smtClean="0"/>
              <a:t>Release</a:t>
            </a:r>
          </a:p>
          <a:p>
            <a:r>
              <a:rPr lang="en-US" dirty="0" smtClean="0"/>
              <a:t>Post-fulfillment</a:t>
            </a:r>
          </a:p>
          <a:p>
            <a:r>
              <a:rPr lang="en-US" dirty="0"/>
              <a:t>Exceptions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2" t="1750" r="587" b="-1"/>
          <a:stretch/>
        </p:blipFill>
        <p:spPr>
          <a:xfrm>
            <a:off x="5086905" y="3409025"/>
            <a:ext cx="6684885" cy="2238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851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8770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Script runs every 30 minutes</a:t>
            </a:r>
          </a:p>
          <a:p>
            <a:pPr lvl="1"/>
            <a:r>
              <a:rPr lang="en-US" dirty="0"/>
              <a:t>Validation can be run on demand by hitting the Validate Order </a:t>
            </a:r>
            <a:r>
              <a:rPr lang="en-US" dirty="0" smtClean="0"/>
              <a:t>button on sales order</a:t>
            </a:r>
          </a:p>
          <a:p>
            <a:r>
              <a:rPr lang="en-US" dirty="0" smtClean="0"/>
              <a:t>4 </a:t>
            </a:r>
            <a:r>
              <a:rPr lang="en-US" dirty="0"/>
              <a:t>tests</a:t>
            </a:r>
          </a:p>
          <a:p>
            <a:pPr lvl="1"/>
            <a:r>
              <a:rPr lang="en-US" dirty="0" smtClean="0"/>
              <a:t>Required </a:t>
            </a:r>
            <a:r>
              <a:rPr lang="en-US" dirty="0"/>
              <a:t>Multiples</a:t>
            </a:r>
          </a:p>
          <a:p>
            <a:pPr lvl="1"/>
            <a:r>
              <a:rPr lang="en-US" dirty="0" smtClean="0"/>
              <a:t>Address </a:t>
            </a:r>
            <a:r>
              <a:rPr lang="en-US" dirty="0"/>
              <a:t>Validation</a:t>
            </a:r>
          </a:p>
          <a:p>
            <a:pPr lvl="1"/>
            <a:r>
              <a:rPr lang="en-US" dirty="0" smtClean="0"/>
              <a:t>Item </a:t>
            </a:r>
            <a:r>
              <a:rPr lang="en-US" dirty="0"/>
              <a:t>Exclusivity/Restrictions</a:t>
            </a:r>
          </a:p>
          <a:p>
            <a:pPr lvl="1"/>
            <a:r>
              <a:rPr lang="en-US" dirty="0" smtClean="0"/>
              <a:t>Price Variance</a:t>
            </a:r>
          </a:p>
          <a:p>
            <a:r>
              <a:rPr lang="en-US" dirty="0"/>
              <a:t>Statuses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Pending: validation has not run</a:t>
            </a:r>
          </a:p>
          <a:p>
            <a:pPr lvl="1"/>
            <a:r>
              <a:rPr lang="en-US" dirty="0" smtClean="0"/>
              <a:t>Passed: all tests passed</a:t>
            </a:r>
          </a:p>
          <a:p>
            <a:pPr lvl="1"/>
            <a:r>
              <a:rPr lang="en-US" dirty="0" smtClean="0"/>
              <a:t>Failed: 1 or more test failed</a:t>
            </a:r>
          </a:p>
          <a:p>
            <a:pPr lvl="1"/>
            <a:r>
              <a:rPr lang="en-US" dirty="0" smtClean="0"/>
              <a:t>Processing: validation is currently running</a:t>
            </a:r>
          </a:p>
          <a:p>
            <a:r>
              <a:rPr lang="en-US" dirty="0" smtClean="0"/>
              <a:t>Detail of results can be found on the Validation subtab on the sales order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900" dirty="0" smtClean="0"/>
              <a:t>Full training: </a:t>
            </a:r>
            <a:r>
              <a:rPr lang="en-US" sz="1900" dirty="0" smtClean="0">
                <a:hlinkClick r:id="rId2"/>
              </a:rPr>
              <a:t>Sales Order Validation &amp; Price Engine/Hierarchy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5332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Customer Rules</a:t>
            </a:r>
          </a:p>
          <a:p>
            <a:r>
              <a:rPr lang="en-US" dirty="0"/>
              <a:t>Flowchart</a:t>
            </a:r>
            <a:endParaRPr lang="en-US" dirty="0" smtClean="0"/>
          </a:p>
          <a:p>
            <a:r>
              <a:rPr lang="en-US" dirty="0" smtClean="0"/>
              <a:t>Entry</a:t>
            </a:r>
          </a:p>
          <a:p>
            <a:r>
              <a:rPr lang="en-US" dirty="0" smtClean="0"/>
              <a:t>Approval</a:t>
            </a:r>
          </a:p>
          <a:p>
            <a:r>
              <a:rPr lang="en-US" dirty="0" smtClean="0"/>
              <a:t>Commit</a:t>
            </a:r>
          </a:p>
          <a:p>
            <a:r>
              <a:rPr lang="en-US" dirty="0" smtClean="0"/>
              <a:t>Allocation Status</a:t>
            </a:r>
          </a:p>
          <a:p>
            <a:r>
              <a:rPr lang="en-US" dirty="0"/>
              <a:t>Validation Status</a:t>
            </a:r>
            <a:endParaRPr lang="en-US" dirty="0" smtClean="0"/>
          </a:p>
          <a:p>
            <a:r>
              <a:rPr lang="en-US" b="1" dirty="0" smtClean="0"/>
              <a:t>Release</a:t>
            </a:r>
          </a:p>
          <a:p>
            <a:r>
              <a:rPr lang="en-US" dirty="0" smtClean="0"/>
              <a:t>Post-fulfillment</a:t>
            </a:r>
          </a:p>
          <a:p>
            <a:r>
              <a:rPr lang="en-US" dirty="0"/>
              <a:t>Exceptions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2" r="415" b="1123"/>
          <a:stretch/>
        </p:blipFill>
        <p:spPr>
          <a:xfrm>
            <a:off x="4882719" y="4004934"/>
            <a:ext cx="7057747" cy="172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0380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Order needs to be approved</a:t>
            </a:r>
          </a:p>
          <a:p>
            <a:pPr lvl="1"/>
            <a:r>
              <a:rPr lang="en-US" dirty="0" smtClean="0"/>
              <a:t>Order need to be Pending Fulfillment or Partially Fulfilled</a:t>
            </a:r>
          </a:p>
          <a:p>
            <a:pPr lvl="1"/>
            <a:r>
              <a:rPr lang="en-US" dirty="0" smtClean="0"/>
              <a:t>Allocation Status needs to be </a:t>
            </a:r>
            <a:r>
              <a:rPr lang="en-US" i="1" dirty="0" smtClean="0"/>
              <a:t>Full</a:t>
            </a:r>
            <a:r>
              <a:rPr lang="en-US" dirty="0" smtClean="0"/>
              <a:t> or </a:t>
            </a:r>
            <a:r>
              <a:rPr lang="en-US" i="1" dirty="0" smtClean="0"/>
              <a:t>Partial</a:t>
            </a:r>
          </a:p>
          <a:p>
            <a:pPr lvl="1"/>
            <a:r>
              <a:rPr lang="en-US" dirty="0" smtClean="0"/>
              <a:t>Validation status needs to be </a:t>
            </a:r>
            <a:r>
              <a:rPr lang="en-US" i="1" dirty="0" smtClean="0"/>
              <a:t>Passed</a:t>
            </a:r>
          </a:p>
          <a:p>
            <a:pPr lvl="1"/>
            <a:r>
              <a:rPr lang="en-US" i="1" dirty="0" smtClean="0"/>
              <a:t>Hold Reason </a:t>
            </a:r>
            <a:r>
              <a:rPr lang="en-US" dirty="0" smtClean="0"/>
              <a:t>and</a:t>
            </a:r>
            <a:r>
              <a:rPr lang="en-US" i="1" dirty="0" smtClean="0"/>
              <a:t> Hold Note </a:t>
            </a:r>
            <a:r>
              <a:rPr lang="en-US" dirty="0" smtClean="0"/>
              <a:t>need to be blank</a:t>
            </a:r>
          </a:p>
          <a:p>
            <a:r>
              <a:rPr lang="en-US" dirty="0" smtClean="0"/>
              <a:t>Statuses:</a:t>
            </a:r>
          </a:p>
          <a:p>
            <a:pPr lvl="1"/>
            <a:r>
              <a:rPr lang="en-US" dirty="0" smtClean="0"/>
              <a:t>Hold </a:t>
            </a:r>
          </a:p>
          <a:p>
            <a:pPr lvl="1"/>
            <a:r>
              <a:rPr lang="en-US" dirty="0" smtClean="0"/>
              <a:t>Released</a:t>
            </a:r>
          </a:p>
          <a:p>
            <a:pPr lvl="1"/>
            <a:r>
              <a:rPr lang="en-US" dirty="0" smtClean="0"/>
              <a:t>Rollback Completed</a:t>
            </a:r>
          </a:p>
          <a:p>
            <a:pPr lvl="1"/>
            <a:r>
              <a:rPr lang="en-US" dirty="0" smtClean="0"/>
              <a:t>Rollback Failed</a:t>
            </a:r>
          </a:p>
          <a:p>
            <a:pPr lvl="1"/>
            <a:r>
              <a:rPr lang="en-US" dirty="0" smtClean="0"/>
              <a:t>Rollback in Progress</a:t>
            </a:r>
          </a:p>
          <a:p>
            <a:pPr lvl="1"/>
            <a:r>
              <a:rPr lang="en-US" dirty="0" smtClean="0"/>
              <a:t>Scheduled</a:t>
            </a:r>
          </a:p>
        </p:txBody>
      </p:sp>
    </p:spTree>
    <p:extLst>
      <p:ext uri="{BB962C8B-B14F-4D97-AF65-F5344CB8AC3E}">
        <p14:creationId xmlns:p14="http://schemas.microsoft.com/office/powerpoint/2010/main" val="42060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Release: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608157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Multiple ways to release</a:t>
            </a:r>
          </a:p>
          <a:p>
            <a:pPr lvl="1"/>
            <a:r>
              <a:rPr lang="en-US" dirty="0" smtClean="0"/>
              <a:t>Update Order Release status dropdown on sales order</a:t>
            </a:r>
          </a:p>
          <a:p>
            <a:pPr lvl="1"/>
            <a:r>
              <a:rPr lang="en-US" dirty="0" smtClean="0"/>
              <a:t>Sales Order Manager suitelet</a:t>
            </a:r>
            <a:endParaRPr lang="en-US" dirty="0"/>
          </a:p>
          <a:p>
            <a:pPr lvl="2"/>
            <a:r>
              <a:rPr lang="en-US" dirty="0"/>
              <a:t>Transactions -&gt; </a:t>
            </a:r>
            <a:r>
              <a:rPr lang="en-US" dirty="0" smtClean="0"/>
              <a:t>Custom -&gt; Sales Order Manager - CS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5903"/>
          <a:stretch/>
        </p:blipFill>
        <p:spPr>
          <a:xfrm>
            <a:off x="2648735" y="4237254"/>
            <a:ext cx="4391025" cy="207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627" y="1980645"/>
            <a:ext cx="2200275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786627" y="3329126"/>
            <a:ext cx="1768923" cy="518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813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Release: Auto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6720766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</a:t>
            </a:r>
            <a:r>
              <a:rPr lang="en-US" dirty="0"/>
              <a:t>the customer is selected for auto-approval, the order will be approved via workflow every 30 mins</a:t>
            </a:r>
          </a:p>
          <a:p>
            <a:pPr lvl="1"/>
            <a:r>
              <a:rPr lang="en-US" dirty="0"/>
              <a:t>Checkbox on customer record (Requirements &amp; Alerts subtab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sales order will not be released if the requirements are not meet</a:t>
            </a:r>
          </a:p>
          <a:p>
            <a:r>
              <a:rPr lang="en-US" dirty="0" smtClean="0"/>
              <a:t>If the customer’s Order Line Fill &amp; Release </a:t>
            </a:r>
            <a:r>
              <a:rPr lang="en-US" dirty="0"/>
              <a:t>R</a:t>
            </a:r>
            <a:r>
              <a:rPr lang="en-US" dirty="0" smtClean="0"/>
              <a:t>ule is set to Order in Full, the sales order will not be released until the Allocation Status is Full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426574" y="2199127"/>
            <a:ext cx="3200400" cy="2038350"/>
            <a:chOff x="8426574" y="2199127"/>
            <a:chExt cx="3200400" cy="20383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6574" y="2199127"/>
              <a:ext cx="3200400" cy="2038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8426574" y="2858609"/>
              <a:ext cx="2120098" cy="33735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26575" y="1922128"/>
            <a:ext cx="3200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/>
              <a:t>Customer </a:t>
            </a:r>
            <a:r>
              <a:rPr lang="en-US" sz="1200" dirty="0" smtClean="0"/>
              <a:t>record</a:t>
            </a:r>
            <a:r>
              <a:rPr lang="en-US" sz="1200" dirty="0"/>
              <a:t>: Requirements &amp; Alerts subtab</a:t>
            </a:r>
          </a:p>
        </p:txBody>
      </p:sp>
    </p:spTree>
    <p:extLst>
      <p:ext uri="{BB962C8B-B14F-4D97-AF65-F5344CB8AC3E}">
        <p14:creationId xmlns:p14="http://schemas.microsoft.com/office/powerpoint/2010/main" val="38346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Release: Scheduled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Future Enhancement</a:t>
            </a:r>
          </a:p>
          <a:p>
            <a:r>
              <a:rPr lang="en-US" dirty="0" smtClean="0"/>
              <a:t>C/S will have the ability to release sales orders on a future date</a:t>
            </a:r>
          </a:p>
          <a:p>
            <a:pPr lvl="1"/>
            <a:r>
              <a:rPr lang="en-US" dirty="0" smtClean="0"/>
              <a:t>Example: If an order is received on 6/15 and scheduled to ship on 9/15, C/S can schedule the order to be released on 9/10</a:t>
            </a:r>
          </a:p>
          <a:p>
            <a:r>
              <a:rPr lang="en-US" dirty="0" smtClean="0"/>
              <a:t>C/S will change the Order Release Status to Scheduled and enter a date for the scheduled release</a:t>
            </a:r>
          </a:p>
          <a:p>
            <a:r>
              <a:rPr lang="en-US" dirty="0" smtClean="0"/>
              <a:t>The system will release the order on that day</a:t>
            </a:r>
          </a:p>
          <a:p>
            <a:r>
              <a:rPr lang="en-US" dirty="0" smtClean="0"/>
              <a:t>Benefit: reduce the number of times an order is touched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Customer Rules</a:t>
            </a:r>
          </a:p>
          <a:p>
            <a:r>
              <a:rPr lang="en-US" dirty="0"/>
              <a:t>Flowchart</a:t>
            </a:r>
            <a:endParaRPr lang="en-US" b="1" dirty="0" smtClean="0"/>
          </a:p>
          <a:p>
            <a:r>
              <a:rPr lang="en-US" dirty="0" smtClean="0"/>
              <a:t>Entry</a:t>
            </a:r>
          </a:p>
          <a:p>
            <a:r>
              <a:rPr lang="en-US" dirty="0" smtClean="0"/>
              <a:t>Approval</a:t>
            </a:r>
          </a:p>
          <a:p>
            <a:r>
              <a:rPr lang="en-US" dirty="0" smtClean="0"/>
              <a:t>Commit</a:t>
            </a:r>
          </a:p>
          <a:p>
            <a:r>
              <a:rPr lang="en-US" dirty="0" smtClean="0"/>
              <a:t>Allocation Status</a:t>
            </a:r>
          </a:p>
          <a:p>
            <a:r>
              <a:rPr lang="en-US" dirty="0"/>
              <a:t>Validation Status</a:t>
            </a:r>
            <a:endParaRPr lang="en-US" dirty="0" smtClean="0"/>
          </a:p>
          <a:p>
            <a:r>
              <a:rPr lang="en-US" dirty="0" smtClean="0"/>
              <a:t>Release</a:t>
            </a:r>
          </a:p>
          <a:p>
            <a:r>
              <a:rPr lang="en-US" dirty="0" smtClean="0"/>
              <a:t>Post-fulfillment</a:t>
            </a:r>
          </a:p>
          <a:p>
            <a:r>
              <a:rPr lang="en-US" dirty="0"/>
              <a:t>Exceptions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881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Customer Rules</a:t>
            </a:r>
          </a:p>
          <a:p>
            <a:r>
              <a:rPr lang="en-US" dirty="0"/>
              <a:t>Flowchart</a:t>
            </a:r>
            <a:endParaRPr lang="en-US" dirty="0" smtClean="0"/>
          </a:p>
          <a:p>
            <a:r>
              <a:rPr lang="en-US" dirty="0" smtClean="0"/>
              <a:t>Entry</a:t>
            </a:r>
          </a:p>
          <a:p>
            <a:r>
              <a:rPr lang="en-US" dirty="0" smtClean="0"/>
              <a:t>Approval</a:t>
            </a:r>
          </a:p>
          <a:p>
            <a:r>
              <a:rPr lang="en-US" dirty="0" smtClean="0"/>
              <a:t>Commit</a:t>
            </a:r>
          </a:p>
          <a:p>
            <a:r>
              <a:rPr lang="en-US" dirty="0" smtClean="0"/>
              <a:t>Allocation Status</a:t>
            </a:r>
          </a:p>
          <a:p>
            <a:r>
              <a:rPr lang="en-US" dirty="0"/>
              <a:t>Validation Status</a:t>
            </a:r>
            <a:endParaRPr lang="en-US" dirty="0" smtClean="0"/>
          </a:p>
          <a:p>
            <a:r>
              <a:rPr lang="en-US" dirty="0" smtClean="0"/>
              <a:t>Release</a:t>
            </a:r>
          </a:p>
          <a:p>
            <a:r>
              <a:rPr lang="en-US" b="1" dirty="0" smtClean="0"/>
              <a:t>Post-fulfillment</a:t>
            </a:r>
          </a:p>
          <a:p>
            <a:r>
              <a:rPr lang="en-US" dirty="0"/>
              <a:t>Exceptions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33"/>
          <a:stretch/>
        </p:blipFill>
        <p:spPr>
          <a:xfrm>
            <a:off x="5021499" y="4460907"/>
            <a:ext cx="6721715" cy="1850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5655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Fulfillment: Statuses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Once billing schedule runs, the status will change to one of the following</a:t>
            </a:r>
          </a:p>
          <a:p>
            <a:pPr lvl="1"/>
            <a:r>
              <a:rPr lang="en-US" dirty="0" smtClean="0"/>
              <a:t>Partially Fulfilled: one or more lines still need to be fulfilled</a:t>
            </a:r>
          </a:p>
          <a:p>
            <a:pPr lvl="1"/>
            <a:r>
              <a:rPr lang="en-US" dirty="0" smtClean="0"/>
              <a:t>Billed: entire order has been fulfilled and billed</a:t>
            </a:r>
          </a:p>
          <a:p>
            <a:pPr lvl="1"/>
            <a:r>
              <a:rPr lang="en-US" dirty="0" smtClean="0"/>
              <a:t>Closed: one or more lines on the sales order have been closed</a:t>
            </a:r>
          </a:p>
          <a:p>
            <a:r>
              <a:rPr lang="en-US" dirty="0" smtClean="0"/>
              <a:t>Allocation Status</a:t>
            </a:r>
          </a:p>
          <a:p>
            <a:pPr lvl="1"/>
            <a:r>
              <a:rPr lang="en-US" dirty="0" smtClean="0"/>
              <a:t>Once sales order is fulfilled, a workflow changes the allocation status back to Pending</a:t>
            </a:r>
          </a:p>
          <a:p>
            <a:r>
              <a:rPr lang="en-US" dirty="0" smtClean="0"/>
              <a:t>Release Status</a:t>
            </a:r>
          </a:p>
          <a:p>
            <a:pPr lvl="1"/>
            <a:r>
              <a:rPr lang="en-US" dirty="0"/>
              <a:t>Once sales order is fulfilled, a workflow changes the </a:t>
            </a:r>
            <a:r>
              <a:rPr lang="en-US" dirty="0" smtClean="0"/>
              <a:t>release status </a:t>
            </a:r>
            <a:r>
              <a:rPr lang="en-US" dirty="0"/>
              <a:t>back to </a:t>
            </a:r>
            <a:r>
              <a:rPr lang="en-US" dirty="0" smtClean="0"/>
              <a:t>Hold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Fulfillment: </a:t>
            </a:r>
            <a:r>
              <a:rPr lang="en-US" dirty="0"/>
              <a:t>Close Unfulfilled </a:t>
            </a:r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5939531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the customer has the Close Unfulfilled Lines checkbox selected, a workflow will close the unfilled lines </a:t>
            </a:r>
          </a:p>
          <a:p>
            <a:r>
              <a:rPr lang="en-US" dirty="0" smtClean="0"/>
              <a:t>Workflow runs once a day at night</a:t>
            </a:r>
          </a:p>
          <a:p>
            <a:r>
              <a:rPr lang="en-US" dirty="0" smtClean="0"/>
              <a:t>If we receive more inventory, the orders that are partially fulfilled will </a:t>
            </a:r>
            <a:r>
              <a:rPr lang="en-US" u="sng" dirty="0" smtClean="0"/>
              <a:t>not</a:t>
            </a:r>
            <a:r>
              <a:rPr lang="en-US" dirty="0" smtClean="0"/>
              <a:t> commit for customers with the close unfulfilled lines checkbox selected</a:t>
            </a:r>
          </a:p>
          <a:p>
            <a:r>
              <a:rPr lang="en-US" dirty="0" smtClean="0"/>
              <a:t>Previous name: Close Backorders</a:t>
            </a:r>
          </a:p>
          <a:p>
            <a:r>
              <a:rPr lang="en-US" dirty="0" smtClean="0"/>
              <a:t>Macola name: Delete Backorders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153400" y="1825625"/>
            <a:ext cx="3200400" cy="2038350"/>
            <a:chOff x="8426574" y="2199127"/>
            <a:chExt cx="3200400" cy="20383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6574" y="2199127"/>
              <a:ext cx="3200400" cy="2038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515350" y="3630966"/>
              <a:ext cx="2838449" cy="5060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153401" y="1548626"/>
            <a:ext cx="3200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/>
              <a:t>Customer </a:t>
            </a:r>
            <a:r>
              <a:rPr lang="en-US" sz="1200" dirty="0" smtClean="0"/>
              <a:t>record</a:t>
            </a:r>
            <a:r>
              <a:rPr lang="en-US" sz="1200" dirty="0"/>
              <a:t>: Requirements &amp; Alerts subtab</a:t>
            </a:r>
          </a:p>
        </p:txBody>
      </p:sp>
    </p:spTree>
    <p:extLst>
      <p:ext uri="{BB962C8B-B14F-4D97-AF65-F5344CB8AC3E}">
        <p14:creationId xmlns:p14="http://schemas.microsoft.com/office/powerpoint/2010/main" val="415129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Customer Rules</a:t>
            </a:r>
          </a:p>
          <a:p>
            <a:r>
              <a:rPr lang="en-US" dirty="0"/>
              <a:t>Flowchart</a:t>
            </a:r>
            <a:endParaRPr lang="en-US" dirty="0" smtClean="0"/>
          </a:p>
          <a:p>
            <a:r>
              <a:rPr lang="en-US" dirty="0" smtClean="0"/>
              <a:t>Entry</a:t>
            </a:r>
          </a:p>
          <a:p>
            <a:r>
              <a:rPr lang="en-US" dirty="0" smtClean="0"/>
              <a:t>Approval</a:t>
            </a:r>
          </a:p>
          <a:p>
            <a:r>
              <a:rPr lang="en-US" dirty="0" smtClean="0"/>
              <a:t>Commit</a:t>
            </a:r>
          </a:p>
          <a:p>
            <a:r>
              <a:rPr lang="en-US" dirty="0" smtClean="0"/>
              <a:t>Allocation Status</a:t>
            </a:r>
          </a:p>
          <a:p>
            <a:r>
              <a:rPr lang="en-US" dirty="0" smtClean="0"/>
              <a:t>Valuation Status</a:t>
            </a:r>
          </a:p>
          <a:p>
            <a:r>
              <a:rPr lang="en-US" dirty="0" smtClean="0"/>
              <a:t>Release</a:t>
            </a:r>
          </a:p>
          <a:p>
            <a:r>
              <a:rPr lang="en-US" dirty="0" smtClean="0"/>
              <a:t>Post-fulfillment</a:t>
            </a:r>
          </a:p>
          <a:p>
            <a:r>
              <a:rPr lang="en-US" b="1" dirty="0" smtClean="0"/>
              <a:t>Exceptions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592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JoAnn Stores and Wyla samples customers are excluded from the commit schedules. They are committed manually by C/S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Direct Import orders don’t use Allocation Status since they are linked to supply orders</a:t>
            </a:r>
            <a:endParaRPr lang="en-US" dirty="0"/>
          </a:p>
          <a:p>
            <a:r>
              <a:rPr lang="en-US" dirty="0" smtClean="0"/>
              <a:t>Some orders don’t run through the standard validation process</a:t>
            </a:r>
          </a:p>
          <a:p>
            <a:pPr lvl="1"/>
            <a:r>
              <a:rPr lang="en-US" dirty="0" smtClean="0"/>
              <a:t>46WLM because of the size of the orders</a:t>
            </a:r>
          </a:p>
          <a:p>
            <a:pPr lvl="2"/>
            <a:r>
              <a:rPr lang="en-US" dirty="0" smtClean="0"/>
              <a:t>Price variances are checked separately </a:t>
            </a:r>
          </a:p>
          <a:p>
            <a:pPr lvl="1"/>
            <a:r>
              <a:rPr lang="en-US" dirty="0" smtClean="0"/>
              <a:t>Custom Decoration because of the order profile</a:t>
            </a:r>
          </a:p>
          <a:p>
            <a:pPr lvl="2"/>
            <a:r>
              <a:rPr lang="en-US" dirty="0" smtClean="0"/>
              <a:t>Addresses are validated</a:t>
            </a:r>
          </a:p>
          <a:p>
            <a:pPr lvl="1"/>
            <a:r>
              <a:rPr lang="en-US" dirty="0" smtClean="0"/>
              <a:t>Sample and Internal Orders </a:t>
            </a:r>
            <a:r>
              <a:rPr lang="en-US" dirty="0"/>
              <a:t>because of the order profile</a:t>
            </a:r>
          </a:p>
          <a:p>
            <a:r>
              <a:rPr lang="en-US" dirty="0" smtClean="0"/>
              <a:t>Orders for Advantus-staffed location use the order release status</a:t>
            </a:r>
          </a:p>
          <a:p>
            <a:pPr lvl="1"/>
            <a:r>
              <a:rPr lang="en-US" dirty="0" smtClean="0"/>
              <a:t>Examples: Not used for Direct Ship and Direct Import orders</a:t>
            </a:r>
          </a:p>
        </p:txBody>
      </p:sp>
    </p:spTree>
    <p:extLst>
      <p:ext uri="{BB962C8B-B14F-4D97-AF65-F5344CB8AC3E}">
        <p14:creationId xmlns:p14="http://schemas.microsoft.com/office/powerpoint/2010/main" val="21021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Customer Rules</a:t>
            </a:r>
          </a:p>
          <a:p>
            <a:r>
              <a:rPr lang="en-US" dirty="0"/>
              <a:t>Flowchart</a:t>
            </a:r>
            <a:endParaRPr lang="en-US" dirty="0" smtClean="0"/>
          </a:p>
          <a:p>
            <a:r>
              <a:rPr lang="en-US" dirty="0" smtClean="0"/>
              <a:t>Entry</a:t>
            </a:r>
          </a:p>
          <a:p>
            <a:r>
              <a:rPr lang="en-US" dirty="0" smtClean="0"/>
              <a:t>Approval</a:t>
            </a:r>
          </a:p>
          <a:p>
            <a:r>
              <a:rPr lang="en-US" dirty="0" smtClean="0"/>
              <a:t>Commit</a:t>
            </a:r>
          </a:p>
          <a:p>
            <a:r>
              <a:rPr lang="en-US" dirty="0" smtClean="0"/>
              <a:t>Allocation Status</a:t>
            </a:r>
          </a:p>
          <a:p>
            <a:r>
              <a:rPr lang="en-US" dirty="0" smtClean="0"/>
              <a:t>Valuation Status</a:t>
            </a:r>
          </a:p>
          <a:p>
            <a:r>
              <a:rPr lang="en-US" dirty="0" smtClean="0"/>
              <a:t>Release</a:t>
            </a:r>
          </a:p>
          <a:p>
            <a:r>
              <a:rPr lang="en-US" dirty="0" smtClean="0"/>
              <a:t>Post-fulfillment</a:t>
            </a:r>
          </a:p>
          <a:p>
            <a:r>
              <a:rPr lang="en-US" dirty="0" smtClean="0"/>
              <a:t>Exceptions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07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317" y="6234202"/>
            <a:ext cx="2476500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106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6481069" cy="4351338"/>
          </a:xfrm>
        </p:spPr>
        <p:txBody>
          <a:bodyPr>
            <a:normAutofit/>
          </a:bodyPr>
          <a:lstStyle/>
          <a:p>
            <a:r>
              <a:rPr lang="en-US" b="1" dirty="0" smtClean="0"/>
              <a:t>Auto-Approve Sales Orders</a:t>
            </a:r>
            <a:r>
              <a:rPr lang="en-US" dirty="0" smtClean="0"/>
              <a:t>: customer’s orders are approved automatically</a:t>
            </a:r>
          </a:p>
          <a:p>
            <a:r>
              <a:rPr lang="en-US" b="1" dirty="0" smtClean="0"/>
              <a:t>Auto-Release Sales Orders</a:t>
            </a:r>
            <a:r>
              <a:rPr lang="en-US" dirty="0" smtClean="0"/>
              <a:t>: </a:t>
            </a:r>
            <a:r>
              <a:rPr lang="en-US" dirty="0"/>
              <a:t>customer’s orders are </a:t>
            </a:r>
            <a:r>
              <a:rPr lang="en-US" dirty="0" smtClean="0"/>
              <a:t>released automatically</a:t>
            </a:r>
            <a:endParaRPr lang="en-US" dirty="0"/>
          </a:p>
          <a:p>
            <a:r>
              <a:rPr lang="en-US" b="1" dirty="0" smtClean="0"/>
              <a:t>Close Unfulfilled Lines</a:t>
            </a:r>
            <a:r>
              <a:rPr lang="en-US" dirty="0" smtClean="0"/>
              <a:t>: indicates whether the remaining lines on the customer’s orders should be closed after the first fulfillment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574" y="2199127"/>
            <a:ext cx="320040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426574" y="1910075"/>
            <a:ext cx="3200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/>
              <a:t>Customer </a:t>
            </a:r>
            <a:r>
              <a:rPr lang="en-US" sz="1200" dirty="0" smtClean="0"/>
              <a:t>record</a:t>
            </a:r>
            <a:r>
              <a:rPr lang="en-US" sz="1200" dirty="0"/>
              <a:t>: Requirements &amp; Alerts subtab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6574" y="2610034"/>
            <a:ext cx="2927226" cy="5770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26574" y="3597990"/>
            <a:ext cx="2927226" cy="5770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6481069" cy="4351338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Order Line Fill &amp; Release Rule</a:t>
            </a:r>
            <a:r>
              <a:rPr lang="en-US" dirty="0"/>
              <a:t>: </a:t>
            </a:r>
            <a:r>
              <a:rPr lang="en-US" dirty="0" smtClean="0"/>
              <a:t>how </a:t>
            </a:r>
            <a:r>
              <a:rPr lang="en-US" dirty="0"/>
              <a:t>lines </a:t>
            </a:r>
            <a:r>
              <a:rPr lang="en-US" dirty="0" smtClean="0"/>
              <a:t>should </a:t>
            </a:r>
            <a:r>
              <a:rPr lang="en-US" dirty="0"/>
              <a:t>be filled and released based on inventory </a:t>
            </a:r>
            <a:r>
              <a:rPr lang="en-US" dirty="0" smtClean="0"/>
              <a:t>commitment</a:t>
            </a:r>
          </a:p>
          <a:p>
            <a:pPr lvl="1"/>
            <a:r>
              <a:rPr lang="en-US" dirty="0"/>
              <a:t>Partial Lines: Fill available quantity; release when committed</a:t>
            </a:r>
            <a:endParaRPr lang="en-US" dirty="0" smtClean="0"/>
          </a:p>
          <a:p>
            <a:pPr lvl="1"/>
            <a:r>
              <a:rPr lang="en-US" dirty="0" smtClean="0"/>
              <a:t>Line </a:t>
            </a:r>
            <a:r>
              <a:rPr lang="en-US" dirty="0"/>
              <a:t>in Full: Commit entire line or not at all; release when </a:t>
            </a:r>
            <a:r>
              <a:rPr lang="en-US" dirty="0" smtClean="0"/>
              <a:t>committed</a:t>
            </a:r>
          </a:p>
          <a:p>
            <a:pPr lvl="1"/>
            <a:r>
              <a:rPr lang="en-US" dirty="0"/>
              <a:t>Order in Full: Commit lines; release when fully </a:t>
            </a:r>
            <a:r>
              <a:rPr lang="en-US" dirty="0" smtClean="0"/>
              <a:t>committed</a:t>
            </a:r>
          </a:p>
          <a:p>
            <a:pPr lvl="1"/>
            <a:r>
              <a:rPr lang="en-US" dirty="0"/>
              <a:t>Lines on All Orders in Full: Commit all orders complete for each line; release when </a:t>
            </a:r>
            <a:r>
              <a:rPr lang="en-US" dirty="0" smtClean="0"/>
              <a:t>committed</a:t>
            </a:r>
          </a:p>
          <a:p>
            <a:pPr lvl="2"/>
            <a:r>
              <a:rPr lang="en-US" dirty="0" smtClean="0"/>
              <a:t>Orders handled manually</a:t>
            </a:r>
          </a:p>
          <a:p>
            <a:pPr lvl="1"/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8426574" y="2199127"/>
            <a:ext cx="3200400" cy="2038350"/>
            <a:chOff x="8426574" y="2199127"/>
            <a:chExt cx="3200400" cy="20383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6574" y="2199127"/>
              <a:ext cx="3200400" cy="2038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8426574" y="3133817"/>
              <a:ext cx="2927226" cy="5326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426575" y="1922128"/>
            <a:ext cx="3200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/>
              <a:t>Customer </a:t>
            </a:r>
            <a:r>
              <a:rPr lang="en-US" sz="1200" dirty="0" smtClean="0"/>
              <a:t>record</a:t>
            </a:r>
            <a:r>
              <a:rPr lang="en-US" sz="1200" dirty="0"/>
              <a:t>: Requirements &amp; Alerts subtab</a:t>
            </a:r>
          </a:p>
        </p:txBody>
      </p:sp>
    </p:spTree>
    <p:extLst>
      <p:ext uri="{BB962C8B-B14F-4D97-AF65-F5344CB8AC3E}">
        <p14:creationId xmlns:p14="http://schemas.microsoft.com/office/powerpoint/2010/main" val="12100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Customer Rules</a:t>
            </a:r>
          </a:p>
          <a:p>
            <a:r>
              <a:rPr lang="en-US" b="1" dirty="0"/>
              <a:t>Flowchart</a:t>
            </a:r>
            <a:endParaRPr lang="en-US" dirty="0" smtClean="0"/>
          </a:p>
          <a:p>
            <a:r>
              <a:rPr lang="en-US" dirty="0" smtClean="0"/>
              <a:t>Entry</a:t>
            </a:r>
          </a:p>
          <a:p>
            <a:r>
              <a:rPr lang="en-US" dirty="0" smtClean="0"/>
              <a:t>Approval</a:t>
            </a:r>
          </a:p>
          <a:p>
            <a:r>
              <a:rPr lang="en-US" dirty="0" smtClean="0"/>
              <a:t>Commit</a:t>
            </a:r>
          </a:p>
          <a:p>
            <a:r>
              <a:rPr lang="en-US" dirty="0" smtClean="0"/>
              <a:t>Allocation Status</a:t>
            </a:r>
          </a:p>
          <a:p>
            <a:r>
              <a:rPr lang="en-US" dirty="0"/>
              <a:t>Validation Status</a:t>
            </a:r>
            <a:endParaRPr lang="en-US" dirty="0" smtClean="0"/>
          </a:p>
          <a:p>
            <a:r>
              <a:rPr lang="en-US" dirty="0" smtClean="0"/>
              <a:t>Release</a:t>
            </a:r>
          </a:p>
          <a:p>
            <a:r>
              <a:rPr lang="en-US" dirty="0" smtClean="0"/>
              <a:t>Post-fulfillment</a:t>
            </a:r>
          </a:p>
          <a:p>
            <a:r>
              <a:rPr lang="en-US" dirty="0"/>
              <a:t>Exceptions</a:t>
            </a:r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416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5380238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 flowchart illustrating the process from sales order </a:t>
            </a:r>
            <a:r>
              <a:rPr lang="en-US" dirty="0" smtClean="0"/>
              <a:t>entry to </a:t>
            </a:r>
            <a:r>
              <a:rPr lang="en-US" dirty="0" smtClean="0"/>
              <a:t>release is available on the wiki</a:t>
            </a:r>
          </a:p>
          <a:p>
            <a:pPr lvl="1"/>
            <a:r>
              <a:rPr lang="en-US" dirty="0" smtClean="0">
                <a:hlinkClick r:id="rId2"/>
              </a:rPr>
              <a:t>Job Aids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NetSuite Training Sessions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158" y="1027906"/>
            <a:ext cx="4352409" cy="561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2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Customer Rules</a:t>
            </a:r>
          </a:p>
          <a:p>
            <a:r>
              <a:rPr lang="en-US" dirty="0"/>
              <a:t>Flowchart</a:t>
            </a:r>
            <a:endParaRPr lang="en-US" dirty="0" smtClean="0"/>
          </a:p>
          <a:p>
            <a:r>
              <a:rPr lang="en-US" b="1" dirty="0" smtClean="0"/>
              <a:t>Entry</a:t>
            </a:r>
          </a:p>
          <a:p>
            <a:r>
              <a:rPr lang="en-US" dirty="0" smtClean="0"/>
              <a:t>Approval</a:t>
            </a:r>
          </a:p>
          <a:p>
            <a:r>
              <a:rPr lang="en-US" dirty="0" smtClean="0"/>
              <a:t>Commit</a:t>
            </a:r>
          </a:p>
          <a:p>
            <a:r>
              <a:rPr lang="en-US" dirty="0" smtClean="0"/>
              <a:t>Allocation Status</a:t>
            </a:r>
          </a:p>
          <a:p>
            <a:r>
              <a:rPr lang="en-US" dirty="0"/>
              <a:t>Validation Status</a:t>
            </a:r>
            <a:endParaRPr lang="en-US" dirty="0" smtClean="0"/>
          </a:p>
          <a:p>
            <a:r>
              <a:rPr lang="en-US" dirty="0" smtClean="0"/>
              <a:t>Release</a:t>
            </a:r>
          </a:p>
          <a:p>
            <a:r>
              <a:rPr lang="en-US" dirty="0" smtClean="0"/>
              <a:t>Post-fulfillment</a:t>
            </a:r>
          </a:p>
          <a:p>
            <a:r>
              <a:rPr lang="en-US" dirty="0"/>
              <a:t>Exceptions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86" y="2210540"/>
            <a:ext cx="5851220" cy="165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9953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</p:spPr>
        <p:txBody>
          <a:bodyPr/>
          <a:lstStyle/>
          <a:p>
            <a:r>
              <a:rPr lang="en-US" dirty="0" smtClean="0"/>
              <a:t>Sales Order Entry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30215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Several ways a sales order can be created</a:t>
            </a:r>
          </a:p>
          <a:p>
            <a:pPr lvl="1"/>
            <a:r>
              <a:rPr lang="en-US" dirty="0" smtClean="0"/>
              <a:t>UI (user interface): manually entered</a:t>
            </a:r>
            <a:endParaRPr lang="en-US" dirty="0"/>
          </a:p>
          <a:p>
            <a:pPr lvl="1"/>
            <a:r>
              <a:rPr lang="en-US" dirty="0" smtClean="0"/>
              <a:t>Automated</a:t>
            </a:r>
          </a:p>
          <a:p>
            <a:pPr lvl="2"/>
            <a:r>
              <a:rPr lang="en-US" dirty="0" smtClean="0"/>
              <a:t>Web Services</a:t>
            </a:r>
          </a:p>
          <a:p>
            <a:pPr lvl="3"/>
            <a:r>
              <a:rPr lang="en-US" dirty="0" smtClean="0"/>
              <a:t>EDI</a:t>
            </a:r>
          </a:p>
          <a:p>
            <a:pPr lvl="3"/>
            <a:r>
              <a:rPr lang="en-US" dirty="0" smtClean="0"/>
              <a:t>Shopify integration</a:t>
            </a:r>
          </a:p>
          <a:p>
            <a:pPr lvl="3"/>
            <a:r>
              <a:rPr lang="en-US" dirty="0" smtClean="0"/>
              <a:t>Drop folder</a:t>
            </a:r>
          </a:p>
          <a:p>
            <a:pPr lvl="2"/>
            <a:r>
              <a:rPr lang="en-US" dirty="0"/>
              <a:t>Script (RESTlet</a:t>
            </a:r>
            <a:r>
              <a:rPr lang="en-US" dirty="0" smtClean="0"/>
              <a:t>): integration for customer’s portal (ex. Amazon Seller Central)</a:t>
            </a:r>
          </a:p>
          <a:p>
            <a:r>
              <a:rPr lang="en-US" dirty="0" smtClean="0"/>
              <a:t>Type of entry can be found under System Notes (context)</a:t>
            </a:r>
          </a:p>
          <a:p>
            <a:pPr lvl="1"/>
            <a:r>
              <a:rPr lang="en-US" dirty="0" smtClean="0"/>
              <a:t>Will be first entry in log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10531" y="4847208"/>
            <a:ext cx="6642347" cy="1622558"/>
            <a:chOff x="2510531" y="4847208"/>
            <a:chExt cx="6642347" cy="16225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0531" y="4847208"/>
              <a:ext cx="6642347" cy="16225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5937312" y="5937105"/>
              <a:ext cx="2239022" cy="5326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A839CB2D-CAF8-4C90-9E08-F1ACA2C5BDD5}" vid="{4C3DFA96-B4CF-43D6-AFA3-6C4764C0CD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5638</TotalTime>
  <Words>1442</Words>
  <Application>Microsoft Office PowerPoint</Application>
  <PresentationFormat>Widescreen</PresentationFormat>
  <Paragraphs>359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Cambria</vt:lpstr>
      <vt:lpstr>Cloud skipper design template</vt:lpstr>
      <vt:lpstr>Worksheet</vt:lpstr>
      <vt:lpstr>Sales Order: Entry to Release</vt:lpstr>
      <vt:lpstr>Agenda</vt:lpstr>
      <vt:lpstr>Agenda</vt:lpstr>
      <vt:lpstr>Customer Rules</vt:lpstr>
      <vt:lpstr>Customer Rules</vt:lpstr>
      <vt:lpstr>Agenda</vt:lpstr>
      <vt:lpstr>Flowchart</vt:lpstr>
      <vt:lpstr>Agenda</vt:lpstr>
      <vt:lpstr>Sales Order Entry</vt:lpstr>
      <vt:lpstr>Agenda</vt:lpstr>
      <vt:lpstr>Approval: Auto</vt:lpstr>
      <vt:lpstr>Approval: Manual</vt:lpstr>
      <vt:lpstr>Agenda</vt:lpstr>
      <vt:lpstr>Commit</vt:lpstr>
      <vt:lpstr>Commit: Manually</vt:lpstr>
      <vt:lpstr>Commit: Schedules</vt:lpstr>
      <vt:lpstr>Commit Inventory: Reallocate Items</vt:lpstr>
      <vt:lpstr>Agenda</vt:lpstr>
      <vt:lpstr>Allocation Status</vt:lpstr>
      <vt:lpstr>Allocation Status: Pending</vt:lpstr>
      <vt:lpstr>Allocation Status: Partial</vt:lpstr>
      <vt:lpstr>Allocation Status: Full</vt:lpstr>
      <vt:lpstr>Agenda</vt:lpstr>
      <vt:lpstr>Validation Status</vt:lpstr>
      <vt:lpstr>Agenda</vt:lpstr>
      <vt:lpstr>Release: Overview</vt:lpstr>
      <vt:lpstr>Release: Manual</vt:lpstr>
      <vt:lpstr>Release: Auto</vt:lpstr>
      <vt:lpstr>Release: Scheduled</vt:lpstr>
      <vt:lpstr>Agenda</vt:lpstr>
      <vt:lpstr>Post Fulfillment: Statuses</vt:lpstr>
      <vt:lpstr>Post Fulfillment: Close Unfulfilled Lines</vt:lpstr>
      <vt:lpstr>Agenda</vt:lpstr>
      <vt:lpstr>Exceptions</vt:lpstr>
      <vt:lpstr>Agenda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Inventory Allocation/Commitment</dc:title>
  <dc:creator>Colleen Shrader</dc:creator>
  <cp:lastModifiedBy>Colleen Shrader</cp:lastModifiedBy>
  <cp:revision>113</cp:revision>
  <dcterms:created xsi:type="dcterms:W3CDTF">2021-03-08T17:01:17Z</dcterms:created>
  <dcterms:modified xsi:type="dcterms:W3CDTF">2021-06-28T23:55:13Z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