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67" r:id="rId4"/>
    <p:sldId id="274" r:id="rId5"/>
    <p:sldId id="262" r:id="rId6"/>
    <p:sldId id="264" r:id="rId7"/>
    <p:sldId id="263" r:id="rId8"/>
    <p:sldId id="278" r:id="rId9"/>
    <p:sldId id="265" r:id="rId10"/>
    <p:sldId id="275" r:id="rId11"/>
    <p:sldId id="268" r:id="rId12"/>
    <p:sldId id="269" r:id="rId13"/>
    <p:sldId id="270" r:id="rId14"/>
    <p:sldId id="271" r:id="rId15"/>
    <p:sldId id="272" r:id="rId16"/>
    <p:sldId id="276" r:id="rId17"/>
    <p:sldId id="273" r:id="rId18"/>
    <p:sldId id="266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0CFB-F0B2-467F-9E94-D5E3CC77230D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FA86-A63D-45C3-9EB6-8A55088EF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0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0CFB-F0B2-467F-9E94-D5E3CC77230D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FA86-A63D-45C3-9EB6-8A55088EF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486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0CFB-F0B2-467F-9E94-D5E3CC77230D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FA86-A63D-45C3-9EB6-8A55088EF83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9798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0CFB-F0B2-467F-9E94-D5E3CC77230D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FA86-A63D-45C3-9EB6-8A55088EF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2349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0CFB-F0B2-467F-9E94-D5E3CC77230D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FA86-A63D-45C3-9EB6-8A55088EF83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08980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0CFB-F0B2-467F-9E94-D5E3CC77230D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FA86-A63D-45C3-9EB6-8A55088EF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9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0CFB-F0B2-467F-9E94-D5E3CC77230D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FA86-A63D-45C3-9EB6-8A55088EF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1129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0CFB-F0B2-467F-9E94-D5E3CC77230D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FA86-A63D-45C3-9EB6-8A55088EF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303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0CFB-F0B2-467F-9E94-D5E3CC77230D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FA86-A63D-45C3-9EB6-8A55088EF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851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0CFB-F0B2-467F-9E94-D5E3CC77230D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FA86-A63D-45C3-9EB6-8A55088EF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469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0CFB-F0B2-467F-9E94-D5E3CC77230D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FA86-A63D-45C3-9EB6-8A55088EF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279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0CFB-F0B2-467F-9E94-D5E3CC77230D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FA86-A63D-45C3-9EB6-8A55088EF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923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0CFB-F0B2-467F-9E94-D5E3CC77230D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FA86-A63D-45C3-9EB6-8A55088EF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572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0CFB-F0B2-467F-9E94-D5E3CC77230D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FA86-A63D-45C3-9EB6-8A55088EF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48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0CFB-F0B2-467F-9E94-D5E3CC77230D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FA86-A63D-45C3-9EB6-8A55088EF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029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FA86-A63D-45C3-9EB6-8A55088EF83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0CFB-F0B2-467F-9E94-D5E3CC77230D}" type="datetimeFigureOut">
              <a:rPr lang="en-US" smtClean="0"/>
              <a:t>5/11/2021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12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70CFB-F0B2-467F-9E94-D5E3CC77230D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55AFA86-A63D-45C3-9EB6-8A55088EF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964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Sales Order Ship Dates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May 11,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86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155" y="1332634"/>
            <a:ext cx="3697045" cy="31811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Fields on the Customer Record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10682" y="2007090"/>
            <a:ext cx="2514903" cy="48213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175200" y="2248159"/>
            <a:ext cx="49521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PSD Logic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Determines if the PSD will be calculated from </a:t>
            </a:r>
            <a:r>
              <a:rPr lang="en-US" b="1" dirty="0" smtClean="0">
                <a:solidFill>
                  <a:srgbClr val="00B0F0"/>
                </a:solidFill>
              </a:rPr>
              <a:t>Order Date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b="1" dirty="0" smtClean="0">
                <a:solidFill>
                  <a:srgbClr val="00B0F0"/>
                </a:solidFill>
              </a:rPr>
              <a:t>Customer Ship Date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or </a:t>
            </a:r>
            <a:r>
              <a:rPr lang="en-US" b="1" dirty="0" smtClean="0">
                <a:solidFill>
                  <a:srgbClr val="00B0F0"/>
                </a:solidFill>
              </a:rPr>
              <a:t>Cancel Date</a:t>
            </a:r>
          </a:p>
        </p:txBody>
      </p:sp>
    </p:spTree>
    <p:extLst>
      <p:ext uri="{BB962C8B-B14F-4D97-AF65-F5344CB8AC3E}">
        <p14:creationId xmlns:p14="http://schemas.microsoft.com/office/powerpoint/2010/main" val="361798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155" y="1332634"/>
            <a:ext cx="3697045" cy="31811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Fields on the Customer Record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175200" y="2237935"/>
            <a:ext cx="52929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Days to Add/Subtract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How many business days are added or subtracted from the PSD Logic</a:t>
            </a:r>
          </a:p>
        </p:txBody>
      </p:sp>
      <p:sp>
        <p:nvSpPr>
          <p:cNvPr id="10" name="Rectangle 9"/>
          <p:cNvSpPr/>
          <p:nvPr/>
        </p:nvSpPr>
        <p:spPr>
          <a:xfrm>
            <a:off x="610681" y="2489228"/>
            <a:ext cx="3005355" cy="46179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35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155" y="1332634"/>
            <a:ext cx="3697045" cy="31811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Fields on the Customer Record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923606" y="2507724"/>
            <a:ext cx="57440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Same Day Shipment Cutoff Time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For customers with +/- 0 days PSD, this is the time the SO must be entered to ship same day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Example: 503HDC &amp; 01STA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0680" y="2969317"/>
            <a:ext cx="3005355" cy="46179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77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155" y="1332634"/>
            <a:ext cx="3697045" cy="31811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Fields on the Customer Record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015046" y="2507724"/>
            <a:ext cx="62594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Force Friday PSD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If PSD logic would push an order to ship Monday, this will force the PSD to Friday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Example: Advantus owned web sites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09794" y="3437898"/>
            <a:ext cx="1892337" cy="38595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56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155" y="1332634"/>
            <a:ext cx="3697045" cy="31811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Fields on the Customer Record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81054" y="2621593"/>
            <a:ext cx="62594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Update CSD by PSD Logic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Sets/updates CSD by the same PSD logic; only for approved customers</a:t>
            </a:r>
          </a:p>
          <a:p>
            <a:pPr lvl="1"/>
            <a:endParaRPr lang="en-US" dirty="0" smtClean="0">
              <a:solidFill>
                <a:srgbClr val="00206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Example: 34GCI &amp; AMZFBM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09793" y="3830646"/>
            <a:ext cx="2349538" cy="32349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52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155" y="1332634"/>
            <a:ext cx="3697045" cy="31811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Fields on the Customer Record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906981" y="2377974"/>
            <a:ext cx="62594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Update CSD &amp; PSD from Pick Up Date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Will update the CSD &amp; PSD from Pick Up Date given by customer during routing. All routed orders will update the PSD with the date given at routing. This field will make all three match</a:t>
            </a:r>
          </a:p>
          <a:p>
            <a:pPr lvl="1"/>
            <a:endParaRPr lang="en-US" dirty="0" smtClean="0">
              <a:solidFill>
                <a:srgbClr val="00206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Example</a:t>
            </a:r>
            <a:r>
              <a:rPr lang="en-US" b="1" dirty="0" smtClean="0">
                <a:solidFill>
                  <a:srgbClr val="002060"/>
                </a:solidFill>
              </a:rPr>
              <a:t>: </a:t>
            </a:r>
            <a:r>
              <a:rPr lang="en-US" dirty="0" smtClean="0">
                <a:solidFill>
                  <a:srgbClr val="002060"/>
                </a:solidFill>
              </a:rPr>
              <a:t>46JOAW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9792" y="4148987"/>
            <a:ext cx="3297189" cy="32349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10757" t="6923"/>
          <a:stretch/>
        </p:blipFill>
        <p:spPr>
          <a:xfrm>
            <a:off x="57324" y="4746753"/>
            <a:ext cx="4117876" cy="103135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75200" y="4759198"/>
            <a:ext cx="7890949" cy="981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66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Fields on the Customer Record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981795" y="1970766"/>
            <a:ext cx="6259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All changes made to these fields can be seen in System Information&gt;System Notes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2671" y="3266901"/>
            <a:ext cx="8576453" cy="284683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137" y="1555745"/>
            <a:ext cx="3381375" cy="147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68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PSDs and Fulfilling a Sales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5407582" cy="3880773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Planned Ship Dates are used as part of the criteria for the Pick Plans to determine which Sales Orders are ready to create Pick Tasks</a:t>
            </a:r>
          </a:p>
          <a:p>
            <a:endParaRPr lang="en-US" dirty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Sales Orders have to meet other criteria as well to have a Pick Task created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2538" y="2085109"/>
            <a:ext cx="2457018" cy="2457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16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 Aid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062" y="195943"/>
            <a:ext cx="8469341" cy="6544491"/>
          </a:xfrm>
        </p:spPr>
      </p:pic>
    </p:spTree>
    <p:extLst>
      <p:ext uri="{BB962C8B-B14F-4D97-AF65-F5344CB8AC3E}">
        <p14:creationId xmlns:p14="http://schemas.microsoft.com/office/powerpoint/2010/main" val="346653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>
                <a:solidFill>
                  <a:srgbClr val="002060"/>
                </a:solidFill>
              </a:rPr>
              <a:t>Key Principles 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solidFill>
                  <a:srgbClr val="002060"/>
                </a:solidFill>
              </a:rPr>
              <a:t>Fields on the Sales Order </a:t>
            </a:r>
            <a:endParaRPr lang="en-US" dirty="0">
              <a:solidFill>
                <a:srgbClr val="002060"/>
              </a:solidFill>
            </a:endParaRPr>
          </a:p>
          <a:p>
            <a:pPr>
              <a:lnSpc>
                <a:spcPct val="200000"/>
              </a:lnSpc>
            </a:pPr>
            <a:r>
              <a:rPr lang="en-US" dirty="0" smtClean="0">
                <a:solidFill>
                  <a:srgbClr val="002060"/>
                </a:solidFill>
              </a:rPr>
              <a:t>Fields on the Customer 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solidFill>
                  <a:srgbClr val="002060"/>
                </a:solidFill>
              </a:rPr>
              <a:t>Fulfilling a Sales </a:t>
            </a:r>
            <a:r>
              <a:rPr lang="en-US" dirty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rder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solidFill>
                  <a:srgbClr val="002060"/>
                </a:solidFill>
              </a:rPr>
              <a:t>Job Aid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7802" y="2243050"/>
            <a:ext cx="3079245" cy="3079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45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Everything is calculated in business days and takes Advantus holidays into consideration</a:t>
            </a:r>
          </a:p>
          <a:p>
            <a:endParaRPr lang="en-US" dirty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Takes the logic out of the </a:t>
            </a:r>
            <a:r>
              <a:rPr lang="en-US" dirty="0" err="1" smtClean="0">
                <a:solidFill>
                  <a:srgbClr val="002060"/>
                </a:solidFill>
              </a:rPr>
              <a:t>Macola</a:t>
            </a:r>
            <a:r>
              <a:rPr lang="en-US" dirty="0" smtClean="0">
                <a:solidFill>
                  <a:srgbClr val="002060"/>
                </a:solidFill>
              </a:rPr>
              <a:t> black box and makes </a:t>
            </a:r>
            <a:endParaRPr lang="en-US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      it visible on the customer record so everyone can see 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     the logic and it’s </a:t>
            </a:r>
            <a:r>
              <a:rPr lang="en-US" dirty="0" smtClean="0">
                <a:solidFill>
                  <a:srgbClr val="00B0F0"/>
                </a:solidFill>
              </a:rPr>
              <a:t>SCALABLE</a:t>
            </a:r>
          </a:p>
          <a:p>
            <a:endParaRPr lang="en-US" dirty="0" smtClean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24" t="17489" r="21099" b="18090"/>
          <a:stretch/>
        </p:blipFill>
        <p:spPr>
          <a:xfrm>
            <a:off x="7528329" y="2726574"/>
            <a:ext cx="1745673" cy="1903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19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Fields on the Sales Order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2720"/>
          <a:stretch/>
        </p:blipFill>
        <p:spPr>
          <a:xfrm>
            <a:off x="476236" y="1363286"/>
            <a:ext cx="3609922" cy="413142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4472246" y="2571716"/>
            <a:ext cx="62594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002060"/>
                </a:solidFill>
              </a:rPr>
              <a:t>Planned Ship Date (PSD)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Deadline to pick and ship for Advantus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Should be on or before Customer Ship Date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Equivalent to Ship Date on OE Header in </a:t>
            </a:r>
            <a:r>
              <a:rPr lang="en-US" dirty="0" err="1" smtClean="0">
                <a:solidFill>
                  <a:srgbClr val="002060"/>
                </a:solidFill>
              </a:rPr>
              <a:t>Macola</a:t>
            </a:r>
            <a:endParaRPr lang="en-US" dirty="0" smtClean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77334" y="4414058"/>
            <a:ext cx="1400848" cy="48213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9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Fields on the Sales Order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2720"/>
          <a:stretch/>
        </p:blipFill>
        <p:spPr>
          <a:xfrm>
            <a:off x="476236" y="1363286"/>
            <a:ext cx="3609922" cy="413142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4571999" y="2759585"/>
            <a:ext cx="62594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002060"/>
                </a:solidFill>
              </a:rPr>
              <a:t>Customer Ship Date (CSD)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Date customer and POI measured on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Equivalent to Promise Date in </a:t>
            </a:r>
            <a:r>
              <a:rPr lang="en-US" dirty="0" err="1" smtClean="0">
                <a:solidFill>
                  <a:srgbClr val="002060"/>
                </a:solidFill>
              </a:rPr>
              <a:t>Macola</a:t>
            </a:r>
            <a:endParaRPr lang="en-US" dirty="0" smtClean="0">
              <a:solidFill>
                <a:srgbClr val="002060"/>
              </a:solidFill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Date on the customer PO</a:t>
            </a:r>
          </a:p>
        </p:txBody>
      </p:sp>
      <p:sp>
        <p:nvSpPr>
          <p:cNvPr id="6" name="Rectangle 5"/>
          <p:cNvSpPr/>
          <p:nvPr/>
        </p:nvSpPr>
        <p:spPr>
          <a:xfrm>
            <a:off x="2078182" y="4414058"/>
            <a:ext cx="1400848" cy="48213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76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Fields on the Sales Order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2720"/>
          <a:stretch/>
        </p:blipFill>
        <p:spPr>
          <a:xfrm>
            <a:off x="476236" y="1363286"/>
            <a:ext cx="3609922" cy="413142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4305992" y="2713033"/>
            <a:ext cx="6259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002060"/>
                </a:solidFill>
              </a:rPr>
              <a:t>Ship Not Before Date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First day of a customer provided ship window</a:t>
            </a:r>
          </a:p>
        </p:txBody>
      </p:sp>
      <p:sp>
        <p:nvSpPr>
          <p:cNvPr id="7" name="Rectangle 6"/>
          <p:cNvSpPr/>
          <p:nvPr/>
        </p:nvSpPr>
        <p:spPr>
          <a:xfrm>
            <a:off x="677334" y="4896196"/>
            <a:ext cx="1601946" cy="48213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46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Fields on the Sales Order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2720"/>
          <a:stretch/>
        </p:blipFill>
        <p:spPr>
          <a:xfrm>
            <a:off x="476236" y="1363286"/>
            <a:ext cx="3609922" cy="413142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4463934" y="2688095"/>
            <a:ext cx="62594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002060"/>
                </a:solidFill>
              </a:rPr>
              <a:t>Cancel Date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Last day of customer provided ship window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Last day to fulfill a sales order by the customers standards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58757" y="4896196"/>
            <a:ext cx="1400848" cy="48213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21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0674" y="2712882"/>
            <a:ext cx="9052560" cy="211716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Fields on the Sales Order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1198778"/>
            <a:ext cx="2082491" cy="259413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3207212" y="1798881"/>
            <a:ext cx="6259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All changes made to these fields can be seen in System Information&gt;System Notes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10674" y="4830049"/>
            <a:ext cx="9052560" cy="175546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836" y="5365388"/>
            <a:ext cx="3495675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2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Fields on the Customer Record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840" y="1270000"/>
            <a:ext cx="5183275" cy="54089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6" name="Rectangle 15"/>
          <p:cNvSpPr/>
          <p:nvPr/>
        </p:nvSpPr>
        <p:spPr>
          <a:xfrm>
            <a:off x="884113" y="5643430"/>
            <a:ext cx="2158345" cy="103547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008121" y="1843893"/>
            <a:ext cx="458031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Fields are set and maintained by </a:t>
            </a:r>
            <a:r>
              <a:rPr lang="en-US" b="1" dirty="0" smtClean="0">
                <a:solidFill>
                  <a:srgbClr val="00B0F0"/>
                </a:solidFill>
              </a:rPr>
              <a:t>Customer Service</a:t>
            </a:r>
          </a:p>
          <a:p>
            <a:endParaRPr lang="en-US" b="1" dirty="0" smtClean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For existing customers moving from </a:t>
            </a:r>
            <a:r>
              <a:rPr lang="en-US" dirty="0" err="1" smtClean="0">
                <a:solidFill>
                  <a:srgbClr val="002060"/>
                </a:solidFill>
              </a:rPr>
              <a:t>Macola</a:t>
            </a:r>
            <a:r>
              <a:rPr lang="en-US" dirty="0" smtClean="0">
                <a:solidFill>
                  <a:srgbClr val="002060"/>
                </a:solidFill>
              </a:rPr>
              <a:t> and NetSuite </a:t>
            </a:r>
            <a:r>
              <a:rPr lang="en-US" b="1" dirty="0" smtClean="0">
                <a:solidFill>
                  <a:srgbClr val="00B0F0"/>
                </a:solidFill>
              </a:rPr>
              <a:t>EDI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and </a:t>
            </a:r>
            <a:r>
              <a:rPr lang="en-US" b="1" dirty="0" smtClean="0">
                <a:solidFill>
                  <a:srgbClr val="00B0F0"/>
                </a:solidFill>
              </a:rPr>
              <a:t>Customer Service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review </a:t>
            </a:r>
            <a:r>
              <a:rPr lang="en-US" dirty="0" err="1" smtClean="0">
                <a:solidFill>
                  <a:srgbClr val="002060"/>
                </a:solidFill>
              </a:rPr>
              <a:t>Macola</a:t>
            </a:r>
            <a:r>
              <a:rPr lang="en-US" dirty="0" smtClean="0">
                <a:solidFill>
                  <a:srgbClr val="002060"/>
                </a:solidFill>
              </a:rPr>
              <a:t> data and IT code to determine the values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For new customers info provided by the customer is used to determine these values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default is Order Date + 2 days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56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1546</TotalTime>
  <Words>506</Words>
  <Application>Microsoft Office PowerPoint</Application>
  <PresentationFormat>Widescreen</PresentationFormat>
  <Paragraphs>74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Trebuchet MS</vt:lpstr>
      <vt:lpstr>Wingdings 3</vt:lpstr>
      <vt:lpstr>Facet</vt:lpstr>
      <vt:lpstr>Sales Order Ship Dates</vt:lpstr>
      <vt:lpstr>Agenda</vt:lpstr>
      <vt:lpstr>Key Principles</vt:lpstr>
      <vt:lpstr>Fields on the Sales Order</vt:lpstr>
      <vt:lpstr>Fields on the Sales Order</vt:lpstr>
      <vt:lpstr>Fields on the Sales Order</vt:lpstr>
      <vt:lpstr>Fields on the Sales Order</vt:lpstr>
      <vt:lpstr>Fields on the Sales Order</vt:lpstr>
      <vt:lpstr>Fields on the Customer Record</vt:lpstr>
      <vt:lpstr>Fields on the Customer Record</vt:lpstr>
      <vt:lpstr>Fields on the Customer Record</vt:lpstr>
      <vt:lpstr>Fields on the Customer Record</vt:lpstr>
      <vt:lpstr>Fields on the Customer Record</vt:lpstr>
      <vt:lpstr>Fields on the Customer Record</vt:lpstr>
      <vt:lpstr>Fields on the Customer Record</vt:lpstr>
      <vt:lpstr>Fields on the Customer Record</vt:lpstr>
      <vt:lpstr>PSDs and Fulfilling a Sales Order</vt:lpstr>
      <vt:lpstr>Job Aid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Sales Order Ship Dates</dc:title>
  <dc:creator>Kathleen Hancock</dc:creator>
  <cp:lastModifiedBy>Kathleen Hancock</cp:lastModifiedBy>
  <cp:revision>35</cp:revision>
  <dcterms:created xsi:type="dcterms:W3CDTF">2021-05-10T14:00:27Z</dcterms:created>
  <dcterms:modified xsi:type="dcterms:W3CDTF">2021-05-11T16:49:05Z</dcterms:modified>
</cp:coreProperties>
</file>