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76" r:id="rId4"/>
    <p:sldId id="258" r:id="rId5"/>
    <p:sldId id="259" r:id="rId6"/>
    <p:sldId id="265" r:id="rId7"/>
    <p:sldId id="272" r:id="rId8"/>
    <p:sldId id="277" r:id="rId9"/>
    <p:sldId id="260" r:id="rId10"/>
    <p:sldId id="262" r:id="rId11"/>
    <p:sldId id="273" r:id="rId12"/>
    <p:sldId id="278" r:id="rId13"/>
    <p:sldId id="271" r:id="rId14"/>
    <p:sldId id="261" r:id="rId15"/>
    <p:sldId id="274" r:id="rId16"/>
    <p:sldId id="281" r:id="rId17"/>
    <p:sldId id="263" r:id="rId18"/>
    <p:sldId id="279" r:id="rId19"/>
    <p:sldId id="268" r:id="rId20"/>
    <p:sldId id="282" r:id="rId21"/>
    <p:sldId id="283" r:id="rId22"/>
    <p:sldId id="285" r:id="rId23"/>
    <p:sldId id="284" r:id="rId24"/>
    <p:sldId id="286" r:id="rId25"/>
    <p:sldId id="287" r:id="rId26"/>
    <p:sldId id="289" r:id="rId27"/>
    <p:sldId id="292" r:id="rId28"/>
    <p:sldId id="290" r:id="rId29"/>
    <p:sldId id="291" r:id="rId30"/>
    <p:sldId id="266" r:id="rId31"/>
    <p:sldId id="297" r:id="rId32"/>
    <p:sldId id="288" r:id="rId33"/>
    <p:sldId id="293" r:id="rId34"/>
    <p:sldId id="294" r:id="rId35"/>
    <p:sldId id="315" r:id="rId36"/>
    <p:sldId id="316" r:id="rId37"/>
    <p:sldId id="298" r:id="rId38"/>
    <p:sldId id="303" r:id="rId39"/>
    <p:sldId id="340" r:id="rId40"/>
    <p:sldId id="300" r:id="rId41"/>
    <p:sldId id="299" r:id="rId42"/>
    <p:sldId id="301" r:id="rId43"/>
    <p:sldId id="295" r:id="rId44"/>
    <p:sldId id="304" r:id="rId45"/>
    <p:sldId id="306" r:id="rId46"/>
    <p:sldId id="307" r:id="rId47"/>
    <p:sldId id="305" r:id="rId48"/>
    <p:sldId id="309" r:id="rId49"/>
    <p:sldId id="308" r:id="rId50"/>
    <p:sldId id="317" r:id="rId51"/>
    <p:sldId id="319" r:id="rId52"/>
    <p:sldId id="318" r:id="rId53"/>
    <p:sldId id="267" r:id="rId54"/>
    <p:sldId id="324" r:id="rId55"/>
    <p:sldId id="302" r:id="rId56"/>
    <p:sldId id="326" r:id="rId57"/>
    <p:sldId id="327" r:id="rId58"/>
    <p:sldId id="328" r:id="rId59"/>
    <p:sldId id="325" r:id="rId60"/>
    <p:sldId id="329" r:id="rId61"/>
    <p:sldId id="330" r:id="rId62"/>
    <p:sldId id="335" r:id="rId63"/>
    <p:sldId id="334" r:id="rId64"/>
    <p:sldId id="339" r:id="rId65"/>
    <p:sldId id="338" r:id="rId66"/>
    <p:sldId id="320" r:id="rId67"/>
    <p:sldId id="336" r:id="rId68"/>
    <p:sldId id="310" r:id="rId69"/>
    <p:sldId id="311" r:id="rId70"/>
    <p:sldId id="312" r:id="rId71"/>
    <p:sldId id="322" r:id="rId72"/>
    <p:sldId id="323" r:id="rId73"/>
    <p:sldId id="313" r:id="rId74"/>
    <p:sldId id="331" r:id="rId75"/>
    <p:sldId id="314" r:id="rId76"/>
    <p:sldId id="332" r:id="rId77"/>
    <p:sldId id="341" r:id="rId78"/>
    <p:sldId id="333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BEF"/>
    <a:srgbClr val="C9FFCF"/>
    <a:srgbClr val="F9FFC9"/>
    <a:srgbClr val="CE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6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87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60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9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5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9F8D-BF94-4388-8E17-6D143AC221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5050497.app.netsuite.com/app/accounting/transactions/salesord.nl?id=9824589&amp;whence=&amp;cmid=1619533885448_15571" TargetMode="External"/><Relationship Id="rId2" Type="http://schemas.openxmlformats.org/officeDocument/2006/relationships/hyperlink" Target="https://5050497.app.netsuite.com/app/accounting/transactions/salesord.nl?id=9928942&amp;whence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5050497.app.netsuite.com/app/accounting/transactions/salesord.nl?id=7888912&amp;whence=" TargetMode="External"/><Relationship Id="rId2" Type="http://schemas.openxmlformats.org/officeDocument/2006/relationships/hyperlink" Target="https://5050497.app.netsuite.com/app/accounting/transactions/salesord.nl?id=7862335&amp;whence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5050497.app.netsuite.com/app/accounting/transactions/salesord.nl?id=9350082&amp;whence=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5050497.app.netsuite.com/app/accounting/transactions/salesord.nl?id=8276903&amp;whence=" TargetMode="External"/><Relationship Id="rId2" Type="http://schemas.openxmlformats.org/officeDocument/2006/relationships/hyperlink" Target="https://5050497.app.netsuite.com/app/accounting/transactions/salesord.nl?id=8794142&amp;whence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5050497.app.netsuite.com/app/accounting/transactions/salesord.nl?id=9634343&amp;whence=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5050497.app.netsuite.com/app/accounting/transactions/salesord.nl?id=9894307&amp;whence=" TargetMode="External"/><Relationship Id="rId2" Type="http://schemas.openxmlformats.org/officeDocument/2006/relationships/hyperlink" Target="https://5050497.app.netsuite.com/app/accounting/transactions/salesord.nl?id=9890197&amp;whence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2.0 Training: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Sales Order Fulfillment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27, 2021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88" y="0"/>
            <a:ext cx="887088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9134" y="5838092"/>
            <a:ext cx="8164672" cy="519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b="1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Fulfillment Path?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Fulfillment Path?</a:t>
            </a:r>
          </a:p>
          <a:p>
            <a:pPr lvl="1"/>
            <a:r>
              <a:rPr lang="en-US" dirty="0" smtClean="0"/>
              <a:t>Describes the “path” or way an order is fulfilled (picked/shipped)</a:t>
            </a:r>
          </a:p>
          <a:p>
            <a:pPr lvl="1"/>
            <a:r>
              <a:rPr lang="en-US" dirty="0" smtClean="0"/>
              <a:t>Includes a series of steps, processes, scripts</a:t>
            </a:r>
          </a:p>
          <a:p>
            <a:pPr lvl="1"/>
            <a:r>
              <a:rPr lang="en-US" dirty="0" smtClean="0"/>
              <a:t>It is custom (Advantus-developed) and not native</a:t>
            </a:r>
          </a:p>
          <a:p>
            <a:pPr lvl="1"/>
            <a:r>
              <a:rPr lang="en-US" dirty="0" smtClean="0"/>
              <a:t>Helps to segregate downstream processes, expected behaviors, timing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74220" y="4208810"/>
            <a:ext cx="3836152" cy="2649190"/>
            <a:chOff x="5264563" y="2996299"/>
            <a:chExt cx="3836152" cy="2649190"/>
          </a:xfrm>
        </p:grpSpPr>
        <p:pic>
          <p:nvPicPr>
            <p:cNvPr id="5" name="Picture 2" descr="5 Easy Ways You Can Turn Graphic Design Jobs Into Succes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97" r="16988" b="7290"/>
            <a:stretch/>
          </p:blipFill>
          <p:spPr bwMode="auto">
            <a:xfrm>
              <a:off x="5264563" y="2996299"/>
              <a:ext cx="3830741" cy="2649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ight Triangle 5"/>
            <p:cNvSpPr/>
            <p:nvPr/>
          </p:nvSpPr>
          <p:spPr>
            <a:xfrm flipH="1">
              <a:off x="8705737" y="5183404"/>
              <a:ext cx="394978" cy="45990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I know what Fulfillment Path is being used?</a:t>
            </a:r>
          </a:p>
          <a:p>
            <a:pPr lvl="1"/>
            <a:r>
              <a:rPr lang="en-US" dirty="0" smtClean="0"/>
              <a:t>Sales Order &gt; Admin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97" y="3177658"/>
            <a:ext cx="3876675" cy="2428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99" y="3110770"/>
            <a:ext cx="27813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it chosen/selected?</a:t>
            </a:r>
          </a:p>
          <a:p>
            <a:pPr lvl="1"/>
            <a:r>
              <a:rPr lang="en-US" dirty="0" smtClean="0"/>
              <a:t>Logic in a workflow/script</a:t>
            </a:r>
          </a:p>
          <a:p>
            <a:pPr lvl="1"/>
            <a:r>
              <a:rPr lang="en-US" dirty="0" smtClean="0"/>
              <a:t>Runs after creation</a:t>
            </a:r>
          </a:p>
          <a:p>
            <a:pPr lvl="1"/>
            <a:r>
              <a:rPr lang="en-US" dirty="0" smtClean="0"/>
              <a:t>Can be manually overridden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200" y="2160589"/>
            <a:ext cx="4797807" cy="33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Fulfillment Paths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Fulfillment Paths</a:t>
            </a:r>
          </a:p>
          <a:p>
            <a:pPr lvl="1"/>
            <a:r>
              <a:rPr lang="en-US" dirty="0"/>
              <a:t>Native NetSuite</a:t>
            </a:r>
          </a:p>
          <a:p>
            <a:pPr lvl="1"/>
            <a:r>
              <a:rPr lang="en-US" dirty="0" smtClean="0"/>
              <a:t>Direct Import</a:t>
            </a:r>
          </a:p>
          <a:p>
            <a:pPr lvl="1"/>
            <a:r>
              <a:rPr lang="en-US" dirty="0"/>
              <a:t>Billing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Bulk Fulfillment</a:t>
            </a:r>
          </a:p>
          <a:p>
            <a:pPr lvl="1"/>
            <a:r>
              <a:rPr lang="en-US" dirty="0" smtClean="0"/>
              <a:t>DSDC</a:t>
            </a:r>
          </a:p>
          <a:p>
            <a:pPr lvl="1"/>
            <a:r>
              <a:rPr lang="en-US" dirty="0" smtClean="0"/>
              <a:t>Task Picking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Fulfillment Paths: Native NetSuite</a:t>
            </a:r>
          </a:p>
          <a:p>
            <a:pPr lvl="1"/>
            <a:r>
              <a:rPr lang="en-US" dirty="0" smtClean="0"/>
              <a:t>When Used:</a:t>
            </a:r>
          </a:p>
          <a:p>
            <a:pPr lvl="2"/>
            <a:r>
              <a:rPr lang="en-US" dirty="0" smtClean="0"/>
              <a:t>Not picked at Advantus-staffed location, don’t need LPs</a:t>
            </a:r>
          </a:p>
          <a:p>
            <a:pPr lvl="2"/>
            <a:r>
              <a:rPr lang="en-US" dirty="0" smtClean="0"/>
              <a:t>Not shipping via </a:t>
            </a:r>
            <a:r>
              <a:rPr lang="en-US" dirty="0" err="1" smtClean="0"/>
              <a:t>Shipengine</a:t>
            </a:r>
            <a:endParaRPr lang="en-US" dirty="0" smtClean="0"/>
          </a:p>
          <a:p>
            <a:pPr lvl="1"/>
            <a:r>
              <a:rPr lang="en-US" dirty="0" smtClean="0"/>
              <a:t>Action: Press “Fulfill” on Sales Order</a:t>
            </a:r>
          </a:p>
          <a:p>
            <a:pPr lvl="1"/>
            <a:r>
              <a:rPr lang="en-US" dirty="0" smtClean="0"/>
              <a:t>Path:</a:t>
            </a:r>
          </a:p>
          <a:p>
            <a:pPr lvl="2"/>
            <a:r>
              <a:rPr lang="en-US" dirty="0" smtClean="0"/>
              <a:t>Item Fulfillment, Outbound Shipment</a:t>
            </a:r>
          </a:p>
          <a:p>
            <a:pPr lvl="2"/>
            <a:r>
              <a:rPr lang="en-US" dirty="0"/>
              <a:t>No Pick Tasks, no Bin Transfers, no </a:t>
            </a:r>
            <a:r>
              <a:rPr lang="en-US" dirty="0" smtClean="0"/>
              <a:t>LPs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Cosplay International Website (SO #</a:t>
            </a:r>
            <a:r>
              <a:rPr lang="en-US" dirty="0" smtClean="0">
                <a:hlinkClick r:id="rId2"/>
              </a:rPr>
              <a:t>8052476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Tigers (</a:t>
            </a:r>
            <a:r>
              <a:rPr lang="en-US" dirty="0"/>
              <a:t>SO #</a:t>
            </a:r>
            <a:r>
              <a:rPr lang="en-US" dirty="0" smtClean="0">
                <a:hlinkClick r:id="rId3"/>
              </a:rPr>
              <a:t>8060272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Review</a:t>
            </a:r>
          </a:p>
          <a:p>
            <a:r>
              <a:rPr lang="en-US" dirty="0" smtClean="0"/>
              <a:t>Fulfillment Methods Review</a:t>
            </a:r>
          </a:p>
          <a:p>
            <a:r>
              <a:rPr lang="en-US" dirty="0" smtClean="0"/>
              <a:t>Fulfillment Paths</a:t>
            </a:r>
          </a:p>
          <a:p>
            <a:r>
              <a:rPr lang="en-US" dirty="0" smtClean="0"/>
              <a:t>Pick Tasks</a:t>
            </a:r>
          </a:p>
          <a:p>
            <a:r>
              <a:rPr lang="en-US" dirty="0" smtClean="0"/>
              <a:t>Item 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Outbound Shipment</a:t>
            </a:r>
          </a:p>
          <a:p>
            <a:r>
              <a:rPr lang="en-US" dirty="0" smtClean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Fulfillment Paths</a:t>
            </a:r>
          </a:p>
          <a:p>
            <a:pPr lvl="1"/>
            <a:r>
              <a:rPr lang="en-US" dirty="0"/>
              <a:t>Native NetSuite</a:t>
            </a:r>
          </a:p>
          <a:p>
            <a:pPr lvl="1"/>
            <a:r>
              <a:rPr lang="en-US" dirty="0" smtClean="0"/>
              <a:t>Direct Import</a:t>
            </a:r>
          </a:p>
          <a:p>
            <a:pPr lvl="1"/>
            <a:r>
              <a:rPr lang="en-US" dirty="0"/>
              <a:t>Billing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Bulk Fulfillment</a:t>
            </a:r>
          </a:p>
          <a:p>
            <a:pPr lvl="1"/>
            <a:r>
              <a:rPr lang="en-US" dirty="0" smtClean="0"/>
              <a:t>DSDC</a:t>
            </a:r>
          </a:p>
          <a:p>
            <a:pPr lvl="1"/>
            <a:r>
              <a:rPr lang="en-US" dirty="0" smtClean="0"/>
              <a:t>Task Picking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Fulfillment Paths: Direct Import</a:t>
            </a:r>
          </a:p>
          <a:p>
            <a:pPr lvl="1"/>
            <a:r>
              <a:rPr lang="en-US" dirty="0" smtClean="0"/>
              <a:t>When Used:</a:t>
            </a:r>
          </a:p>
          <a:p>
            <a:pPr lvl="2"/>
            <a:r>
              <a:rPr lang="en-US" dirty="0" smtClean="0"/>
              <a:t>Direct Import orders</a:t>
            </a:r>
          </a:p>
          <a:p>
            <a:pPr lvl="2"/>
            <a:r>
              <a:rPr lang="en-US" dirty="0" smtClean="0"/>
              <a:t>PO created from Sales Order</a:t>
            </a:r>
          </a:p>
          <a:p>
            <a:pPr lvl="1"/>
            <a:r>
              <a:rPr lang="en-US" dirty="0" smtClean="0"/>
              <a:t>Action: Press “Fulfill” on Sales Order</a:t>
            </a:r>
          </a:p>
          <a:p>
            <a:pPr lvl="1"/>
            <a:r>
              <a:rPr lang="en-US" dirty="0" smtClean="0"/>
              <a:t>Path:</a:t>
            </a:r>
          </a:p>
          <a:p>
            <a:pPr lvl="2"/>
            <a:r>
              <a:rPr lang="en-US" dirty="0" smtClean="0"/>
              <a:t>Purchase Order, Item Receipt/Fulfillment</a:t>
            </a:r>
          </a:p>
          <a:p>
            <a:pPr lvl="2"/>
            <a:r>
              <a:rPr lang="en-US" dirty="0" smtClean="0"/>
              <a:t>No Pick Tasks, no Bin Transfers, no LPs, no Outbound Shipment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46HLD (SO #</a:t>
            </a:r>
            <a:r>
              <a:rPr lang="en-US" dirty="0" smtClean="0">
                <a:hlinkClick r:id="rId2"/>
              </a:rPr>
              <a:t>8038436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401AAFDI (SO #</a:t>
            </a:r>
            <a:r>
              <a:rPr lang="en-US" dirty="0" smtClean="0">
                <a:hlinkClick r:id="rId3"/>
              </a:rPr>
              <a:t>8038667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Fulfillment Paths</a:t>
            </a:r>
          </a:p>
          <a:p>
            <a:pPr lvl="1"/>
            <a:r>
              <a:rPr lang="en-US" dirty="0"/>
              <a:t>Native NetSuite</a:t>
            </a:r>
          </a:p>
          <a:p>
            <a:pPr lvl="1"/>
            <a:r>
              <a:rPr lang="en-US" dirty="0" smtClean="0"/>
              <a:t>Direct Import</a:t>
            </a:r>
          </a:p>
          <a:p>
            <a:pPr lvl="1"/>
            <a:r>
              <a:rPr lang="en-US" dirty="0"/>
              <a:t>Billing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Bulk Fulfillment</a:t>
            </a:r>
          </a:p>
          <a:p>
            <a:pPr lvl="1"/>
            <a:r>
              <a:rPr lang="en-US" dirty="0" smtClean="0"/>
              <a:t>DSDC</a:t>
            </a:r>
          </a:p>
          <a:p>
            <a:pPr lvl="1"/>
            <a:r>
              <a:rPr lang="en-US" dirty="0" smtClean="0"/>
              <a:t>Task Picking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Fulfillment Paths: Billing Only</a:t>
            </a:r>
          </a:p>
          <a:p>
            <a:pPr lvl="1"/>
            <a:r>
              <a:rPr lang="en-US" dirty="0" smtClean="0"/>
              <a:t>When Used:</a:t>
            </a:r>
          </a:p>
          <a:p>
            <a:pPr lvl="2"/>
            <a:r>
              <a:rPr lang="en-US" dirty="0" smtClean="0"/>
              <a:t>Over-shipments, rebills, </a:t>
            </a:r>
            <a:r>
              <a:rPr lang="en-US" dirty="0" err="1" smtClean="0"/>
              <a:t>misc</a:t>
            </a:r>
            <a:r>
              <a:rPr lang="en-US" dirty="0" smtClean="0"/>
              <a:t> bills for mistakes</a:t>
            </a:r>
          </a:p>
          <a:p>
            <a:pPr lvl="2"/>
            <a:r>
              <a:rPr lang="en-US" dirty="0" smtClean="0"/>
              <a:t>If invoicing only, does not start with sales order</a:t>
            </a:r>
          </a:p>
          <a:p>
            <a:pPr lvl="1"/>
            <a:r>
              <a:rPr lang="en-US" dirty="0" smtClean="0"/>
              <a:t>Action: Press “Fulfill” on Sales Order</a:t>
            </a:r>
          </a:p>
          <a:p>
            <a:pPr lvl="1"/>
            <a:r>
              <a:rPr lang="en-US" dirty="0" smtClean="0"/>
              <a:t>Path:</a:t>
            </a:r>
          </a:p>
          <a:p>
            <a:pPr lvl="2"/>
            <a:r>
              <a:rPr lang="en-US" dirty="0" smtClean="0"/>
              <a:t>Item Fulfillment, </a:t>
            </a:r>
            <a:r>
              <a:rPr lang="en-US" dirty="0" smtClean="0"/>
              <a:t>Bin Transfers, Outbound </a:t>
            </a:r>
            <a:r>
              <a:rPr lang="en-US" dirty="0" smtClean="0"/>
              <a:t>Shipment</a:t>
            </a:r>
          </a:p>
          <a:p>
            <a:pPr lvl="2"/>
            <a:r>
              <a:rPr lang="en-US" dirty="0" smtClean="0"/>
              <a:t>Not actually picked 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Pick Tasks, </a:t>
            </a:r>
            <a:r>
              <a:rPr lang="en-US" dirty="0" smtClean="0"/>
              <a:t>no </a:t>
            </a:r>
            <a:r>
              <a:rPr lang="en-US" dirty="0" smtClean="0"/>
              <a:t>LPs)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421 MLC Military Luggage Company (SO #</a:t>
            </a:r>
            <a:r>
              <a:rPr lang="en-US" dirty="0" smtClean="0">
                <a:hlinkClick r:id="rId2"/>
              </a:rPr>
              <a:t>8053553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Fulfillment Paths</a:t>
            </a:r>
          </a:p>
          <a:p>
            <a:pPr lvl="1"/>
            <a:r>
              <a:rPr lang="en-US" dirty="0"/>
              <a:t>Native NetSuite</a:t>
            </a:r>
          </a:p>
          <a:p>
            <a:pPr lvl="1"/>
            <a:r>
              <a:rPr lang="en-US" dirty="0" smtClean="0"/>
              <a:t>Direct Import</a:t>
            </a:r>
          </a:p>
          <a:p>
            <a:pPr lvl="1"/>
            <a:r>
              <a:rPr lang="en-US" dirty="0"/>
              <a:t>Billing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Bulk Fulfillment</a:t>
            </a:r>
          </a:p>
          <a:p>
            <a:pPr lvl="1"/>
            <a:r>
              <a:rPr lang="en-US" dirty="0" smtClean="0"/>
              <a:t>DSDC</a:t>
            </a:r>
          </a:p>
          <a:p>
            <a:pPr lvl="1"/>
            <a:r>
              <a:rPr lang="en-US" dirty="0" smtClean="0"/>
              <a:t>Task Picking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Fulfillment Paths: Bulk Fulfillment (</a:t>
            </a:r>
            <a:r>
              <a:rPr lang="en-US" dirty="0" err="1" smtClean="0"/>
              <a:t>Autopack</a:t>
            </a:r>
            <a:r>
              <a:rPr lang="en-US" dirty="0" smtClean="0"/>
              <a:t> in 1.0/Macola)</a:t>
            </a:r>
          </a:p>
          <a:p>
            <a:pPr lvl="1"/>
            <a:r>
              <a:rPr lang="en-US" dirty="0" smtClean="0"/>
              <a:t>When Used:</a:t>
            </a:r>
          </a:p>
          <a:p>
            <a:pPr lvl="2"/>
            <a:r>
              <a:rPr lang="en-US" dirty="0" smtClean="0"/>
              <a:t>Need to fulfill large orders (limited in size currently)</a:t>
            </a:r>
          </a:p>
          <a:p>
            <a:pPr lvl="2"/>
            <a:r>
              <a:rPr lang="en-US" dirty="0" err="1" smtClean="0"/>
              <a:t>Unbinned</a:t>
            </a:r>
            <a:r>
              <a:rPr lang="en-US" dirty="0" smtClean="0"/>
              <a:t> locations (current limitation)</a:t>
            </a:r>
          </a:p>
          <a:p>
            <a:pPr lvl="1"/>
            <a:r>
              <a:rPr lang="en-US" dirty="0" smtClean="0"/>
              <a:t>Action: Use Bulk Fulfillment </a:t>
            </a:r>
            <a:r>
              <a:rPr lang="en-US" dirty="0" err="1" smtClean="0"/>
              <a:t>Suitelet</a:t>
            </a:r>
            <a:endParaRPr lang="en-US" dirty="0" smtClean="0"/>
          </a:p>
          <a:p>
            <a:pPr lvl="1"/>
            <a:r>
              <a:rPr lang="en-US" dirty="0" smtClean="0"/>
              <a:t>Path:</a:t>
            </a:r>
          </a:p>
          <a:p>
            <a:pPr lvl="2"/>
            <a:r>
              <a:rPr lang="en-US" dirty="0" smtClean="0"/>
              <a:t>Item Fulfillment, Outbound Shipment, LPs, Docs</a:t>
            </a:r>
          </a:p>
          <a:p>
            <a:pPr lvl="2"/>
            <a:r>
              <a:rPr lang="en-US" dirty="0" smtClean="0"/>
              <a:t>No Bin Transfers (currently, but will in next version of Bulk Fulfillment)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02PSM </a:t>
            </a:r>
            <a:r>
              <a:rPr lang="en-US" dirty="0" err="1" smtClean="0"/>
              <a:t>Petsmart</a:t>
            </a:r>
            <a:r>
              <a:rPr lang="en-US" dirty="0" smtClean="0"/>
              <a:t> out of </a:t>
            </a:r>
            <a:r>
              <a:rPr lang="en-US" dirty="0" err="1" smtClean="0"/>
              <a:t>Tuf-Tite</a:t>
            </a:r>
            <a:r>
              <a:rPr lang="en-US" dirty="0" smtClean="0"/>
              <a:t> (SO #</a:t>
            </a:r>
            <a:r>
              <a:rPr lang="en-US" dirty="0" smtClean="0">
                <a:hlinkClick r:id="rId2"/>
              </a:rPr>
              <a:t>8046845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414CON Container store out of PBG (SO# </a:t>
            </a:r>
            <a:r>
              <a:rPr lang="en-US" dirty="0" smtClean="0">
                <a:hlinkClick r:id="rId3"/>
              </a:rPr>
              <a:t>8041721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Fulfillment Paths: Bulk Fulfillment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531" y="2693053"/>
            <a:ext cx="5214683" cy="32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Fulfillment Paths: Bulk Fulfillment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683" y="2357144"/>
            <a:ext cx="3249192" cy="41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665" y="2710735"/>
            <a:ext cx="1049720" cy="3282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045" y="2710735"/>
            <a:ext cx="1015528" cy="31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Fulfillment Paths</a:t>
            </a:r>
          </a:p>
          <a:p>
            <a:pPr lvl="1"/>
            <a:r>
              <a:rPr lang="en-US" dirty="0"/>
              <a:t>Native NetSuite</a:t>
            </a:r>
          </a:p>
          <a:p>
            <a:pPr lvl="1"/>
            <a:r>
              <a:rPr lang="en-US" dirty="0" smtClean="0"/>
              <a:t>Direct Import</a:t>
            </a:r>
          </a:p>
          <a:p>
            <a:pPr lvl="1"/>
            <a:r>
              <a:rPr lang="en-US" dirty="0"/>
              <a:t>Billing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Bulk Fulfillment</a:t>
            </a:r>
          </a:p>
          <a:p>
            <a:pPr lvl="1"/>
            <a:r>
              <a:rPr lang="en-US" dirty="0" smtClean="0"/>
              <a:t>DSDC</a:t>
            </a:r>
          </a:p>
          <a:p>
            <a:pPr lvl="1"/>
            <a:r>
              <a:rPr lang="en-US" dirty="0" smtClean="0"/>
              <a:t>Task Picking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Fulfillment Paths: DSDC</a:t>
            </a:r>
          </a:p>
          <a:p>
            <a:pPr lvl="1"/>
            <a:r>
              <a:rPr lang="en-US" dirty="0" smtClean="0"/>
              <a:t>When Used:</a:t>
            </a:r>
          </a:p>
          <a:p>
            <a:pPr lvl="2"/>
            <a:r>
              <a:rPr lang="en-US" dirty="0" smtClean="0"/>
              <a:t>High volume mixed cartons</a:t>
            </a:r>
          </a:p>
          <a:p>
            <a:pPr lvl="2"/>
            <a:r>
              <a:rPr lang="en-US" dirty="0" smtClean="0"/>
              <a:t>46WLM (</a:t>
            </a:r>
            <a:r>
              <a:rPr lang="en-US" dirty="0" err="1" smtClean="0"/>
              <a:t>Flowrack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Action: </a:t>
            </a:r>
            <a:r>
              <a:rPr lang="en-US" dirty="0" err="1" smtClean="0"/>
              <a:t>RFSmart</a:t>
            </a:r>
            <a:r>
              <a:rPr lang="en-US" dirty="0" smtClean="0"/>
              <a:t> Client (DSDC Label Print, DSDC Pick, DSDC Pick Confirm)</a:t>
            </a:r>
          </a:p>
          <a:p>
            <a:pPr lvl="1"/>
            <a:r>
              <a:rPr lang="en-US" dirty="0" smtClean="0"/>
              <a:t>Path:</a:t>
            </a:r>
          </a:p>
          <a:p>
            <a:pPr lvl="2"/>
            <a:r>
              <a:rPr lang="en-US" dirty="0" smtClean="0"/>
              <a:t>Item Fulfillment, Outbound Shipment, LPs, Bin Transfers</a:t>
            </a:r>
          </a:p>
          <a:p>
            <a:pPr lvl="2"/>
            <a:r>
              <a:rPr lang="en-US" dirty="0" smtClean="0"/>
              <a:t>Also creates ADV – DSDC </a:t>
            </a:r>
            <a:r>
              <a:rPr lang="en-US" dirty="0" err="1" smtClean="0"/>
              <a:t>Pickstate</a:t>
            </a:r>
            <a:r>
              <a:rPr lang="en-US" dirty="0" smtClean="0"/>
              <a:t> and Pick Confirm data</a:t>
            </a:r>
          </a:p>
          <a:p>
            <a:pPr lvl="2"/>
            <a:r>
              <a:rPr lang="en-US" dirty="0" smtClean="0"/>
              <a:t>No pick tasks are created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46WLM (SO #</a:t>
            </a:r>
            <a:r>
              <a:rPr lang="en-US" dirty="0">
                <a:hlinkClick r:id="rId2"/>
              </a:rPr>
              <a:t>8057537</a:t>
            </a:r>
            <a:r>
              <a:rPr lang="en-US" b="1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4" y="0"/>
            <a:ext cx="8900521" cy="6873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1652" y="5372775"/>
            <a:ext cx="1044256" cy="898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652" y="5372775"/>
            <a:ext cx="1044256" cy="898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7" y="-945"/>
            <a:ext cx="8883534" cy="68589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005" y="5372774"/>
            <a:ext cx="1044256" cy="898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Fulfillment Paths</a:t>
            </a:r>
          </a:p>
          <a:p>
            <a:pPr lvl="1"/>
            <a:r>
              <a:rPr lang="en-US" dirty="0"/>
              <a:t>Native NetSuite</a:t>
            </a:r>
          </a:p>
          <a:p>
            <a:pPr lvl="1"/>
            <a:r>
              <a:rPr lang="en-US" dirty="0" smtClean="0"/>
              <a:t>Direct Import</a:t>
            </a:r>
          </a:p>
          <a:p>
            <a:pPr lvl="1"/>
            <a:r>
              <a:rPr lang="en-US" dirty="0"/>
              <a:t>Billing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Bulk Fulfillment</a:t>
            </a:r>
          </a:p>
          <a:p>
            <a:pPr lvl="1"/>
            <a:r>
              <a:rPr lang="en-US" dirty="0" smtClean="0"/>
              <a:t>DSDC</a:t>
            </a:r>
          </a:p>
          <a:p>
            <a:pPr lvl="1"/>
            <a:r>
              <a:rPr lang="en-US" dirty="0" smtClean="0"/>
              <a:t>Task Picking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Fulfillment Paths: Task Picking</a:t>
            </a:r>
          </a:p>
          <a:p>
            <a:pPr lvl="1"/>
            <a:r>
              <a:rPr lang="en-US" dirty="0" smtClean="0"/>
              <a:t>When Used:</a:t>
            </a:r>
          </a:p>
          <a:p>
            <a:pPr lvl="2"/>
            <a:r>
              <a:rPr lang="en-US" dirty="0" smtClean="0"/>
              <a:t>Advantus locations, standard orders</a:t>
            </a:r>
          </a:p>
          <a:p>
            <a:pPr lvl="1"/>
            <a:r>
              <a:rPr lang="en-US" dirty="0" smtClean="0"/>
              <a:t>Action: </a:t>
            </a:r>
            <a:r>
              <a:rPr lang="en-US" dirty="0" err="1" smtClean="0"/>
              <a:t>RFSmart</a:t>
            </a:r>
            <a:r>
              <a:rPr lang="en-US" dirty="0" smtClean="0"/>
              <a:t> Client (Advantus Task Picking)</a:t>
            </a:r>
          </a:p>
          <a:p>
            <a:pPr lvl="1"/>
            <a:r>
              <a:rPr lang="en-US" dirty="0" smtClean="0"/>
              <a:t>Path:</a:t>
            </a:r>
          </a:p>
          <a:p>
            <a:pPr lvl="2"/>
            <a:r>
              <a:rPr lang="en-US" dirty="0" smtClean="0"/>
              <a:t>Pick Task, Item Fulfillment, </a:t>
            </a:r>
            <a:r>
              <a:rPr lang="en-US" dirty="0"/>
              <a:t>Bin </a:t>
            </a:r>
            <a:r>
              <a:rPr lang="en-US" dirty="0" smtClean="0"/>
              <a:t>Transfers, LPs, Outbound Shipment</a:t>
            </a:r>
          </a:p>
          <a:p>
            <a:pPr lvl="2"/>
            <a:r>
              <a:rPr lang="en-US" dirty="0" smtClean="0"/>
              <a:t>Also creates ADV – Task Picking State and other RFS records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SHW L: 34WLMK (SO #</a:t>
            </a:r>
            <a:r>
              <a:rPr lang="en-US" dirty="0" smtClean="0">
                <a:hlinkClick r:id="rId2"/>
              </a:rPr>
              <a:t>8061700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Ecom</a:t>
            </a:r>
            <a:r>
              <a:rPr lang="en-US" dirty="0" smtClean="0"/>
              <a:t>: (SO #</a:t>
            </a:r>
            <a:r>
              <a:rPr lang="en-US" dirty="0" smtClean="0">
                <a:hlinkClick r:id="rId3"/>
              </a:rPr>
              <a:t>8061776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Fulfillment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Fulfillment Paths</a:t>
            </a:r>
          </a:p>
          <a:p>
            <a:pPr lvl="1"/>
            <a:r>
              <a:rPr lang="en-US" dirty="0"/>
              <a:t>Native NetSuite</a:t>
            </a:r>
          </a:p>
          <a:p>
            <a:pPr lvl="1"/>
            <a:r>
              <a:rPr lang="en-US" dirty="0" smtClean="0"/>
              <a:t>Direct Import</a:t>
            </a:r>
          </a:p>
          <a:p>
            <a:pPr lvl="1"/>
            <a:r>
              <a:rPr lang="en-US" dirty="0"/>
              <a:t>Billing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Bulk Fulfillment</a:t>
            </a:r>
          </a:p>
          <a:p>
            <a:pPr lvl="1"/>
            <a:r>
              <a:rPr lang="en-US" dirty="0" smtClean="0"/>
              <a:t>DSDC</a:t>
            </a:r>
          </a:p>
          <a:p>
            <a:pPr lvl="1"/>
            <a:r>
              <a:rPr lang="en-US" dirty="0" smtClean="0"/>
              <a:t>Task Picking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b="1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652" y="5372775"/>
            <a:ext cx="1044256" cy="898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7" y="-945"/>
            <a:ext cx="8883534" cy="68589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1652" y="4474604"/>
            <a:ext cx="1044256" cy="898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Pick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Tasks</a:t>
            </a:r>
          </a:p>
          <a:p>
            <a:pPr lvl="1"/>
            <a:r>
              <a:rPr lang="en-US" dirty="0" smtClean="0"/>
              <a:t>Like a </a:t>
            </a:r>
            <a:r>
              <a:rPr lang="en-US" dirty="0" err="1" smtClean="0"/>
              <a:t>Pickjob</a:t>
            </a:r>
            <a:r>
              <a:rPr lang="en-US" dirty="0" smtClean="0"/>
              <a:t> in 1.0/Macola</a:t>
            </a:r>
          </a:p>
          <a:p>
            <a:pPr lvl="1"/>
            <a:r>
              <a:rPr lang="en-US" dirty="0" smtClean="0"/>
              <a:t>Determine how </a:t>
            </a:r>
            <a:r>
              <a:rPr lang="en-US" dirty="0"/>
              <a:t>an order is </a:t>
            </a:r>
            <a:r>
              <a:rPr lang="en-US" dirty="0" smtClean="0"/>
              <a:t>picked, directs/instructs the picker</a:t>
            </a:r>
          </a:p>
          <a:p>
            <a:pPr lvl="1"/>
            <a:r>
              <a:rPr lang="en-US" dirty="0" smtClean="0"/>
              <a:t>Made up of Pick Task Lines</a:t>
            </a:r>
          </a:p>
          <a:p>
            <a:pPr lvl="1"/>
            <a:r>
              <a:rPr lang="en-US" dirty="0" smtClean="0"/>
              <a:t>When submitted, creates Item Fulfillment, Bin Transfer, License Plates</a:t>
            </a:r>
            <a:endParaRPr lang="en-US" dirty="0"/>
          </a:p>
          <a:p>
            <a:pPr lvl="1"/>
            <a:r>
              <a:rPr lang="en-US" dirty="0" smtClean="0"/>
              <a:t>Created every 15 min (currently) from Pick Plans</a:t>
            </a:r>
          </a:p>
          <a:p>
            <a:pPr lvl="1"/>
            <a:r>
              <a:rPr lang="en-US" dirty="0"/>
              <a:t>Not created for </a:t>
            </a:r>
            <a:r>
              <a:rPr lang="en-US" dirty="0" smtClean="0"/>
              <a:t>DSDC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Pick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Plans</a:t>
            </a:r>
          </a:p>
          <a:p>
            <a:pPr lvl="1"/>
            <a:r>
              <a:rPr lang="en-US" dirty="0"/>
              <a:t>Control </a:t>
            </a:r>
            <a:r>
              <a:rPr lang="en-US" dirty="0" smtClean="0"/>
              <a:t>the creation and submission of Pick Tasks</a:t>
            </a:r>
          </a:p>
          <a:p>
            <a:pPr lvl="2"/>
            <a:r>
              <a:rPr lang="en-US" dirty="0" smtClean="0"/>
              <a:t>What orders should get Pick Tasks</a:t>
            </a:r>
          </a:p>
          <a:p>
            <a:pPr lvl="2"/>
            <a:r>
              <a:rPr lang="en-US" dirty="0" smtClean="0"/>
              <a:t>When Pick Tasks should get created</a:t>
            </a:r>
          </a:p>
          <a:p>
            <a:pPr lvl="2"/>
            <a:r>
              <a:rPr lang="en-US" dirty="0" smtClean="0"/>
              <a:t>What happens when a Pick Task gets submitted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4" y="0"/>
            <a:ext cx="8900521" cy="68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54" y="1270000"/>
            <a:ext cx="8931943" cy="4775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Pick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12" y="1402079"/>
            <a:ext cx="6792268" cy="46259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Pick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" y="1278863"/>
            <a:ext cx="10647680" cy="484249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Pick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Pick Tasks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Example Task Pick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/>
              <a:t>Pick Tasks</a:t>
            </a:r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18" y="1478007"/>
            <a:ext cx="2968787" cy="42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/>
              <a:t>Pick Tasks</a:t>
            </a:r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18" y="1478007"/>
            <a:ext cx="2968787" cy="4258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34" y="1483921"/>
            <a:ext cx="2850508" cy="42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/>
              <a:t>Pick Tasks</a:t>
            </a:r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51" y="1466180"/>
            <a:ext cx="2956959" cy="4269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18" y="1478007"/>
            <a:ext cx="2968787" cy="4258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534" y="1483921"/>
            <a:ext cx="2850508" cy="42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/>
              <a:t>Pick Tasks</a:t>
            </a:r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01" y="1494940"/>
            <a:ext cx="2856422" cy="42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/>
              <a:t>Pick Tasks</a:t>
            </a:r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01" y="1494940"/>
            <a:ext cx="2856422" cy="4287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159" y="1494940"/>
            <a:ext cx="2956959" cy="42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/>
              <a:t>Pick Tasks</a:t>
            </a:r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01" y="1494940"/>
            <a:ext cx="2856422" cy="4287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159" y="1494940"/>
            <a:ext cx="2956959" cy="4269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755" y="1506766"/>
            <a:ext cx="2956959" cy="42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4" y="0"/>
            <a:ext cx="8900521" cy="6873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7760" y="4429759"/>
            <a:ext cx="4429760" cy="1813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/>
              <a:t>Pick Tasks</a:t>
            </a:r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How/where can I see the status of pick tasks?</a:t>
            </a:r>
          </a:p>
          <a:p>
            <a:pPr lvl="1"/>
            <a:r>
              <a:rPr lang="en-US" dirty="0" smtClean="0"/>
              <a:t>Sales Order &gt; </a:t>
            </a:r>
            <a:r>
              <a:rPr lang="en-US" dirty="0" err="1" smtClean="0"/>
              <a:t>RF-Smart</a:t>
            </a:r>
            <a:endParaRPr lang="en-US" dirty="0" smtClean="0"/>
          </a:p>
          <a:p>
            <a:pPr lvl="1"/>
            <a:r>
              <a:rPr lang="en-US" dirty="0" smtClean="0"/>
              <a:t>Status progresses from</a:t>
            </a:r>
          </a:p>
          <a:p>
            <a:pPr lvl="2"/>
            <a:r>
              <a:rPr lang="en-US" dirty="0" smtClean="0"/>
              <a:t>Planned (ready to be picked)</a:t>
            </a:r>
          </a:p>
          <a:p>
            <a:pPr lvl="2"/>
            <a:r>
              <a:rPr lang="en-US" dirty="0" smtClean="0"/>
              <a:t>In-Process (currently being picked)</a:t>
            </a:r>
          </a:p>
          <a:p>
            <a:pPr lvl="2"/>
            <a:r>
              <a:rPr lang="en-US" dirty="0" smtClean="0"/>
              <a:t>Completed (item fulfillment, bin transfers being created)</a:t>
            </a:r>
          </a:p>
          <a:p>
            <a:pPr lvl="2"/>
            <a:r>
              <a:rPr lang="en-US" dirty="0" smtClean="0"/>
              <a:t>Submitted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6470"/>
          <a:stretch/>
        </p:blipFill>
        <p:spPr>
          <a:xfrm>
            <a:off x="162560" y="4700206"/>
            <a:ext cx="11767584" cy="13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b="1" dirty="0"/>
              <a:t>Item </a:t>
            </a:r>
            <a:r>
              <a:rPr lang="en-US" b="1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b="1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4" y="0"/>
            <a:ext cx="8900521" cy="6873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0835" y="4442143"/>
            <a:ext cx="2191314" cy="1845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Item Fulfillment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4" y="91441"/>
            <a:ext cx="8749464" cy="67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4" y="1115906"/>
            <a:ext cx="11250567" cy="49757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Item Fulfillment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4" y="1115906"/>
            <a:ext cx="11250567" cy="49757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Item Fulfillment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155" y="3556445"/>
            <a:ext cx="464565" cy="294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02195" y="4364165"/>
            <a:ext cx="464565" cy="294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847" y="4887405"/>
            <a:ext cx="464565" cy="294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4" y="1115906"/>
            <a:ext cx="11250567" cy="49757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Item Fulfillment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02195" y="4364165"/>
            <a:ext cx="464565" cy="294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4" y="1115906"/>
            <a:ext cx="11250567" cy="49757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Item Fulfillment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4847" y="4887405"/>
            <a:ext cx="464565" cy="294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Item Fulfillment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7" y="2448560"/>
            <a:ext cx="11705817" cy="3256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1635" y="2382965"/>
            <a:ext cx="479805" cy="375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4" y="0"/>
            <a:ext cx="8900521" cy="6873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058" y="4442143"/>
            <a:ext cx="1044256" cy="941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4" y="1115906"/>
            <a:ext cx="11250567" cy="49757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Item Fulfillment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155" y="3556445"/>
            <a:ext cx="464565" cy="294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02195" y="4364165"/>
            <a:ext cx="464565" cy="294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847" y="4887405"/>
            <a:ext cx="464565" cy="294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4" y="1115906"/>
            <a:ext cx="11250567" cy="49757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Item Fulfillment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155" y="3556445"/>
            <a:ext cx="464565" cy="294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Bin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in conjunction with Item Fulfillment (for binned locations only)</a:t>
            </a:r>
          </a:p>
          <a:p>
            <a:r>
              <a:rPr lang="en-US" dirty="0" smtClean="0"/>
              <a:t>Moves the inventory from the picked bin to the staging bin</a:t>
            </a:r>
          </a:p>
          <a:p>
            <a:r>
              <a:rPr lang="en-US" dirty="0" smtClean="0"/>
              <a:t>Once binned inventory is related to an Item Fulfillment (i.e. in the staging bin) it CANNOT be bin transferred.</a:t>
            </a:r>
          </a:p>
          <a:p>
            <a:pPr lvl="1"/>
            <a:r>
              <a:rPr lang="en-US" dirty="0"/>
              <a:t>It is locked to that Item </a:t>
            </a:r>
            <a:r>
              <a:rPr lang="en-US" dirty="0" smtClean="0"/>
              <a:t>Fulfillment</a:t>
            </a:r>
          </a:p>
          <a:p>
            <a:pPr lvl="1"/>
            <a:r>
              <a:rPr lang="en-US" dirty="0" smtClean="0"/>
              <a:t>Bin Available Quantity goes to 0 (i.e. Bin Available Quantity in a staging bin is almost always 0)</a:t>
            </a:r>
            <a:endParaRPr lang="en-US" dirty="0"/>
          </a:p>
          <a:p>
            <a:pPr lvl="1"/>
            <a:r>
              <a:rPr lang="en-US" dirty="0" smtClean="0"/>
              <a:t>This is a safety/validation to prevent someone from bin transferring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Bin Transfers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26" y="1340227"/>
            <a:ext cx="3323294" cy="4506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1555" y="3989864"/>
            <a:ext cx="337565" cy="211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7795" y="5158264"/>
            <a:ext cx="337565" cy="211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Bin Transfers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26" y="1340227"/>
            <a:ext cx="3323294" cy="450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992" y="1350431"/>
            <a:ext cx="5143692" cy="2639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1555" y="3989864"/>
            <a:ext cx="337565" cy="211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7795" y="5158264"/>
            <a:ext cx="337565" cy="211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412" y="4283314"/>
            <a:ext cx="5219102" cy="24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b="1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15" y="1182286"/>
            <a:ext cx="11081426" cy="4900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675" y="3619024"/>
            <a:ext cx="532298" cy="262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Outbound Shipment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" y="1462088"/>
            <a:ext cx="11860530" cy="459501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Outbound Shipment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 smtClean="0"/>
              <a:t>Bin 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" y="1462088"/>
            <a:ext cx="11860530" cy="4595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480" y="4889023"/>
            <a:ext cx="6517640" cy="1168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Outbound Shipment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Item 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b="1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" y="1462088"/>
            <a:ext cx="11860530" cy="459501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License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30" y="1540851"/>
            <a:ext cx="11761762" cy="5006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480" y="5454514"/>
            <a:ext cx="11770360" cy="1168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11400" y="1465848"/>
            <a:ext cx="1000760" cy="339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License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od Traceability: How License Plates Can Be Used to Meet Requir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142250"/>
            <a:ext cx="4550957" cy="3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64" y="1334055"/>
            <a:ext cx="1460436" cy="4587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24" y="1334055"/>
            <a:ext cx="1472849" cy="460577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License Plates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77360" y="1334055"/>
            <a:ext cx="5781040" cy="3880773"/>
          </a:xfrm>
        </p:spPr>
        <p:txBody>
          <a:bodyPr/>
          <a:lstStyle/>
          <a:p>
            <a:r>
              <a:rPr lang="en-US" dirty="0" smtClean="0"/>
              <a:t>More than just a label!</a:t>
            </a:r>
          </a:p>
          <a:p>
            <a:r>
              <a:rPr lang="en-US" dirty="0" smtClean="0"/>
              <a:t>Unique identifier for that specific shipping unit</a:t>
            </a:r>
          </a:p>
          <a:p>
            <a:r>
              <a:rPr lang="en-US" dirty="0" smtClean="0"/>
              <a:t>Can be a pallet or a carton</a:t>
            </a:r>
          </a:p>
          <a:p>
            <a:r>
              <a:rPr lang="en-US" dirty="0" smtClean="0"/>
              <a:t>Transmitted to customer/received by customer</a:t>
            </a:r>
          </a:p>
          <a:p>
            <a:r>
              <a:rPr lang="en-US" dirty="0" smtClean="0"/>
              <a:t>Currently have 376K LPs in NetSuite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92974" y="2958149"/>
            <a:ext cx="2670386" cy="531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Recap</a:t>
            </a:r>
            <a:endParaRPr lang="en-US" sz="6600" b="1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269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 smtClean="0"/>
              <a:t>Bin 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295" y="1417320"/>
            <a:ext cx="5443386" cy="4203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5434" y="4147503"/>
            <a:ext cx="2694685" cy="1115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Additional Q&amp;A?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Sales Order 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Review</a:t>
            </a:r>
          </a:p>
          <a:p>
            <a:r>
              <a:rPr lang="en-US" b="1" dirty="0"/>
              <a:t>Fulfillment Methods Review</a:t>
            </a:r>
          </a:p>
          <a:p>
            <a:r>
              <a:rPr lang="en-US" dirty="0"/>
              <a:t>Fulfillment Paths</a:t>
            </a:r>
          </a:p>
          <a:p>
            <a:r>
              <a:rPr lang="en-US" dirty="0"/>
              <a:t>Pick Tasks</a:t>
            </a:r>
          </a:p>
          <a:p>
            <a:r>
              <a:rPr lang="en-US" dirty="0"/>
              <a:t>Item </a:t>
            </a:r>
            <a:r>
              <a:rPr lang="en-US" dirty="0" smtClean="0"/>
              <a:t>Fulfillment</a:t>
            </a:r>
          </a:p>
          <a:p>
            <a:r>
              <a:rPr lang="en-US" dirty="0"/>
              <a:t>Bin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Outbound Shipment</a:t>
            </a:r>
          </a:p>
          <a:p>
            <a:r>
              <a:rPr lang="en-US" dirty="0"/>
              <a:t>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88" y="0"/>
            <a:ext cx="8870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3270</TotalTime>
  <Words>1497</Words>
  <Application>Microsoft Office PowerPoint</Application>
  <PresentationFormat>Widescreen</PresentationFormat>
  <Paragraphs>566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Trebuchet MS</vt:lpstr>
      <vt:lpstr>Wingdings 3</vt:lpstr>
      <vt:lpstr>Facet</vt:lpstr>
      <vt:lpstr>2.0 Training: Sales Order Fulfillment </vt:lpstr>
      <vt:lpstr>2.0 Training: Sales Order Fulfillment</vt:lpstr>
      <vt:lpstr>2.0 Training: Sales Order Fulfillment</vt:lpstr>
      <vt:lpstr>PowerPoint Presentation</vt:lpstr>
      <vt:lpstr>PowerPoint Presentation</vt:lpstr>
      <vt:lpstr>PowerPoint Presentation</vt:lpstr>
      <vt:lpstr>2.0 Training: Sales Order Fulfillment</vt:lpstr>
      <vt:lpstr>2.0 Training: Sales Order Fulfillment</vt:lpstr>
      <vt:lpstr>PowerPoint Presentation</vt:lpstr>
      <vt:lpstr>PowerPoint Presentation</vt:lpstr>
      <vt:lpstr>2.0 Training: Sales Order Fulfillment</vt:lpstr>
      <vt:lpstr>2.0 Training: Sales Order Fulfillment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2.0 Training: Fulfillment Paths</vt:lpstr>
      <vt:lpstr>PowerPoint Presentation</vt:lpstr>
      <vt:lpstr>PowerPoint Presentation</vt:lpstr>
      <vt:lpstr>2.0 Training: Fulfillment Paths</vt:lpstr>
      <vt:lpstr>2.0 Training: Fulfillment Paths</vt:lpstr>
      <vt:lpstr>2.0 Training: Fulfillment Paths</vt:lpstr>
      <vt:lpstr>2.0 Training: Sales Order Fulfillment</vt:lpstr>
      <vt:lpstr>2.0 Training: Sales Order Fulfillment</vt:lpstr>
      <vt:lpstr>PowerPoint Presentation</vt:lpstr>
      <vt:lpstr>2.0 Training: Pick Tasks</vt:lpstr>
      <vt:lpstr>2.0 Training: Pick Tasks</vt:lpstr>
      <vt:lpstr>2.0 Training: Pick Tasks</vt:lpstr>
      <vt:lpstr>2.0 Training: Pick Tasks</vt:lpstr>
      <vt:lpstr>2.0 Training: Pick Tasks</vt:lpstr>
      <vt:lpstr>2.0 Training: Pick Tasks</vt:lpstr>
      <vt:lpstr>2.0 Training: Pick Tasks</vt:lpstr>
      <vt:lpstr>2.0 Training: Pick Tasks</vt:lpstr>
      <vt:lpstr>2.0 Training: Pick Tasks</vt:lpstr>
      <vt:lpstr>2.0 Training: Pick Tasks</vt:lpstr>
      <vt:lpstr>2.0 Training: Pick Tasks</vt:lpstr>
      <vt:lpstr>2.0 Training: Pick Tasks</vt:lpstr>
      <vt:lpstr>2.0 Training: Pick Tasks</vt:lpstr>
      <vt:lpstr>2.0 Training: Sales Order Fulfillment</vt:lpstr>
      <vt:lpstr>2.0 Training: Sales Order Fulfillment</vt:lpstr>
      <vt:lpstr>PowerPoint Presentation</vt:lpstr>
      <vt:lpstr>2.0 Training: Item Fulfillment</vt:lpstr>
      <vt:lpstr>2.0 Training: Item Fulfillment</vt:lpstr>
      <vt:lpstr>2.0 Training: Item Fulfillment</vt:lpstr>
      <vt:lpstr>2.0 Training: Item Fulfillment</vt:lpstr>
      <vt:lpstr>2.0 Training: Item Fulfillment</vt:lpstr>
      <vt:lpstr>2.0 Training: Item Fulfillment</vt:lpstr>
      <vt:lpstr>2.0 Training: Item Fulfillment</vt:lpstr>
      <vt:lpstr>2.0 Training: Item Fulfillment</vt:lpstr>
      <vt:lpstr>2.0 Training: Sales Order Fulfillment</vt:lpstr>
      <vt:lpstr>2.0 Training: Bin Transfers</vt:lpstr>
      <vt:lpstr>2.0 Training: Bin Transfers</vt:lpstr>
      <vt:lpstr>2.0 Training: Bin Transfers</vt:lpstr>
      <vt:lpstr>2.0 Training: Sales Order Fulfillment</vt:lpstr>
      <vt:lpstr>2.0 Training: Sales Order Fulfillment</vt:lpstr>
      <vt:lpstr>2.0 Training: Outbound Shipment</vt:lpstr>
      <vt:lpstr>2.0 Training: Outbound Shipment</vt:lpstr>
      <vt:lpstr>2.0 Training: Outbound Shipment</vt:lpstr>
      <vt:lpstr>2.0 Training: Sales Order Fulfillment</vt:lpstr>
      <vt:lpstr>2.0 Training: Sales Order Fulfillment</vt:lpstr>
      <vt:lpstr>2.0 Training: License Plates</vt:lpstr>
      <vt:lpstr>2.0 Training: License Plates</vt:lpstr>
      <vt:lpstr>2.0 Training: License Plates</vt:lpstr>
      <vt:lpstr>2.0 Training: Sales Order Fulfillment</vt:lpstr>
      <vt:lpstr>2.0 Training: Sales Order Fulfillment</vt:lpstr>
      <vt:lpstr>2.0 Training: Sales Order Fulfillment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Shrader</dc:creator>
  <cp:lastModifiedBy>Bryan Dunford</cp:lastModifiedBy>
  <cp:revision>97</cp:revision>
  <dcterms:created xsi:type="dcterms:W3CDTF">2021-01-04T14:39:48Z</dcterms:created>
  <dcterms:modified xsi:type="dcterms:W3CDTF">2021-04-27T20:44:56Z</dcterms:modified>
</cp:coreProperties>
</file>