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6" r:id="rId3"/>
    <p:sldId id="258" r:id="rId4"/>
    <p:sldId id="270" r:id="rId5"/>
    <p:sldId id="267" r:id="rId6"/>
    <p:sldId id="268" r:id="rId7"/>
    <p:sldId id="261" r:id="rId8"/>
    <p:sldId id="265" r:id="rId9"/>
    <p:sldId id="271" r:id="rId10"/>
    <p:sldId id="272" r:id="rId11"/>
    <p:sldId id="274" r:id="rId12"/>
    <p:sldId id="277" r:id="rId13"/>
    <p:sldId id="278" r:id="rId14"/>
    <p:sldId id="27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6" autoAdjust="0"/>
    <p:restoredTop sz="94713" autoAdjust="0"/>
  </p:normalViewPr>
  <p:slideViewPr>
    <p:cSldViewPr>
      <p:cViewPr varScale="1">
        <p:scale>
          <a:sx n="87" d="100"/>
          <a:sy n="87" d="100"/>
        </p:scale>
        <p:origin x="91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E07343DB-25F1-4F0B-B643-7998BA724BC3}" type="datetimeFigureOut">
              <a:rPr lang="en-US" smtClean="0"/>
              <a:pPr/>
              <a:t>12/17/2015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0858BEE4-D5D0-4262-83BF-551313C34D65}" type="slidenum">
              <a:rPr lang="en-US" smtClean="0"/>
              <a:pPr/>
              <a:t>‹#›</a:t>
            </a:fld>
            <a:endParaRPr lang="en-US" dirty="0"/>
          </a:p>
        </p:txBody>
      </p:sp>
    </p:spTree>
    <p:extLst>
      <p:ext uri="{BB962C8B-B14F-4D97-AF65-F5344CB8AC3E}">
        <p14:creationId xmlns:p14="http://schemas.microsoft.com/office/powerpoint/2010/main" val="43593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74653-D226-4107-8EA5-798B63AA538A}" type="datetimeFigureOut">
              <a:rPr lang="en-US" smtClean="0"/>
              <a:pPr/>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DB76E6-0B2C-4F3B-A5A1-518EB52FE2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74653-D226-4107-8EA5-798B63AA538A}" type="datetimeFigureOut">
              <a:rPr lang="en-US" smtClean="0"/>
              <a:pPr/>
              <a:t>12/17/2015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B76E6-0B2C-4F3B-A5A1-518EB52FE2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485" y="2514600"/>
            <a:ext cx="7772400" cy="1470025"/>
          </a:xfrm>
        </p:spPr>
        <p:txBody>
          <a:bodyPr>
            <a:normAutofit/>
          </a:bodyPr>
          <a:lstStyle/>
          <a:p>
            <a:r>
              <a:rPr lang="en-US" i="1" dirty="0" smtClean="0">
                <a:solidFill>
                  <a:schemeClr val="tx1">
                    <a:lumMod val="85000"/>
                    <a:lumOff val="15000"/>
                  </a:schemeClr>
                </a:solidFill>
              </a:rPr>
              <a:t>“Corrugated Cartons 101”</a:t>
            </a: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endParaRPr>
          </a:p>
        </p:txBody>
      </p:sp>
      <p:pic>
        <p:nvPicPr>
          <p:cNvPr id="4" name="Picture 3"/>
          <p:cNvPicPr/>
          <p:nvPr/>
        </p:nvPicPr>
        <p:blipFill>
          <a:blip r:embed="rId2" cstate="print"/>
          <a:srcRect/>
          <a:stretch>
            <a:fillRect/>
          </a:stretch>
        </p:blipFill>
        <p:spPr bwMode="auto">
          <a:xfrm>
            <a:off x="2590800" y="762000"/>
            <a:ext cx="4001770" cy="974090"/>
          </a:xfrm>
          <a:prstGeom prst="rect">
            <a:avLst/>
          </a:prstGeom>
          <a:noFill/>
          <a:ln w="9525">
            <a:noFill/>
            <a:miter lim="800000"/>
            <a:headEnd/>
            <a:tailEnd/>
          </a:ln>
        </p:spPr>
      </p:pic>
      <p:pic>
        <p:nvPicPr>
          <p:cNvPr id="2050" name="Picture 2" descr="http://sunriseboxes.com/wp-content/uploads/2012/08/corrugated-box1.jpg?345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0560" y="3249612"/>
            <a:ext cx="2762250" cy="2762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98438"/>
            <a:ext cx="8229600" cy="487362"/>
          </a:xfrm>
        </p:spPr>
        <p:txBody>
          <a:bodyPr anchor="t">
            <a:normAutofit fontScale="90000"/>
          </a:bodyPr>
          <a:lstStyle/>
          <a:p>
            <a:r>
              <a:rPr lang="en-US" sz="3200" dirty="0" smtClean="0">
                <a:solidFill>
                  <a:schemeClr val="tx2">
                    <a:lumMod val="60000"/>
                    <a:lumOff val="40000"/>
                  </a:schemeClr>
                </a:solidFill>
              </a:rPr>
              <a:t>Measurements of Carton Strength</a:t>
            </a:r>
            <a:endParaRPr lang="en-US" sz="3200" dirty="0">
              <a:solidFill>
                <a:schemeClr val="tx2">
                  <a:lumMod val="60000"/>
                  <a:lumOff val="40000"/>
                </a:schemeClr>
              </a:solidFill>
            </a:endParaRPr>
          </a:p>
        </p:txBody>
      </p:sp>
      <p:sp>
        <p:nvSpPr>
          <p:cNvPr id="3" name="Content Placeholder 2"/>
          <p:cNvSpPr>
            <a:spLocks noGrp="1"/>
          </p:cNvSpPr>
          <p:nvPr>
            <p:ph idx="1"/>
          </p:nvPr>
        </p:nvSpPr>
        <p:spPr>
          <a:xfrm>
            <a:off x="457200" y="609600"/>
            <a:ext cx="8458200" cy="4602163"/>
          </a:xfrm>
        </p:spPr>
        <p:txBody>
          <a:bodyPr>
            <a:normAutofit/>
          </a:bodyPr>
          <a:lstStyle/>
          <a:p>
            <a:r>
              <a:rPr lang="en-US" sz="1800" dirty="0" smtClean="0"/>
              <a:t>Carton strength is measured in two different ways.</a:t>
            </a:r>
          </a:p>
          <a:p>
            <a:pPr lvl="1"/>
            <a:r>
              <a:rPr lang="en-US" sz="1600" b="1" dirty="0"/>
              <a:t>Mullen Test—</a:t>
            </a:r>
            <a:r>
              <a:rPr lang="en-US" sz="1600" dirty="0"/>
              <a:t>The </a:t>
            </a:r>
            <a:r>
              <a:rPr lang="en-US" sz="1600" dirty="0" smtClean="0"/>
              <a:t>Mullen </a:t>
            </a:r>
            <a:r>
              <a:rPr lang="en-US" sz="1600" dirty="0"/>
              <a:t>T</a:t>
            </a:r>
            <a:r>
              <a:rPr lang="en-US" sz="1600" dirty="0" smtClean="0"/>
              <a:t>est </a:t>
            </a:r>
            <a:r>
              <a:rPr lang="en-US" sz="1600" dirty="0"/>
              <a:t>measures resistance to rupture in pounds per square inch (psi</a:t>
            </a:r>
            <a:r>
              <a:rPr lang="en-US" sz="1600" dirty="0" smtClean="0"/>
              <a:t>).  This was how corrugated was measured up until about 10 years ago.  People would say, “I need a 250 lb. test carton”.  However, this test was designed when most freight was shipped by rail.  In today’s environment of package and truck shipping, a better indicator of strength was needed; however, the Mullen Test is still often referred to.</a:t>
            </a:r>
          </a:p>
          <a:p>
            <a:pPr lvl="1"/>
            <a:r>
              <a:rPr lang="en-US" sz="1600" b="1" dirty="0" smtClean="0"/>
              <a:t>Edge Crush Test—</a:t>
            </a:r>
            <a:r>
              <a:rPr lang="en-US" sz="1600" dirty="0" smtClean="0"/>
              <a:t>”ECT” or “Edge Crush” as it is commonly known was developed to be a more realistic indicator of box strength and performance.   The tests are related somewhat but their scales are totally different.  The ECT </a:t>
            </a:r>
            <a:r>
              <a:rPr lang="en-US" sz="1600" dirty="0"/>
              <a:t>measures the ability of combined board to sustain a top-to-bottom load. The strength is directly related to the compression strength of both the liners and </a:t>
            </a:r>
            <a:r>
              <a:rPr lang="en-US" sz="1600" dirty="0" smtClean="0"/>
              <a:t>medium.</a:t>
            </a:r>
            <a:endParaRPr lang="en-US" sz="1600" dirty="0"/>
          </a:p>
          <a:p>
            <a:r>
              <a:rPr lang="en-US" sz="1800" dirty="0" smtClean="0"/>
              <a:t>Often, our customers will have specifications for the ECT of cartons they purchase based on the size of a carton and the weight of the carton’s contents. </a:t>
            </a:r>
          </a:p>
          <a:p>
            <a:r>
              <a:rPr lang="en-US" sz="1800" dirty="0" smtClean="0"/>
              <a:t>Standard industry rules of thumb for single wall cartons require the following numbers for either test. </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98977365"/>
              </p:ext>
            </p:extLst>
          </p:nvPr>
        </p:nvGraphicFramePr>
        <p:xfrm>
          <a:off x="3429000" y="4575175"/>
          <a:ext cx="2743200" cy="2095500"/>
        </p:xfrm>
        <a:graphic>
          <a:graphicData uri="http://schemas.openxmlformats.org/drawingml/2006/table">
            <a:tbl>
              <a:tblPr firstRow="1" firstCol="1" bandRow="1">
                <a:tableStyleId>{5C22544A-7EE6-4342-B048-85BDC9FD1C3A}</a:tableStyleId>
              </a:tblPr>
              <a:tblGrid>
                <a:gridCol w="1295400"/>
                <a:gridCol w="774700"/>
                <a:gridCol w="673100"/>
              </a:tblGrid>
              <a:tr h="762000">
                <a:tc>
                  <a:txBody>
                    <a:bodyPr/>
                    <a:lstStyle/>
                    <a:p>
                      <a:pPr marL="0" marR="0" algn="ctr">
                        <a:lnSpc>
                          <a:spcPct val="107000"/>
                        </a:lnSpc>
                        <a:spcBef>
                          <a:spcPts val="0"/>
                        </a:spcBef>
                        <a:spcAft>
                          <a:spcPts val="0"/>
                        </a:spcAft>
                      </a:pPr>
                      <a:r>
                        <a:rPr lang="en-US" sz="1100" dirty="0">
                          <a:effectLst/>
                        </a:rPr>
                        <a:t>Carton Contents Maximum Weight (Lbs.)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Mullen Test (Lbs. per square inch)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ECT  (Lbs. per inch width)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175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275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0500">
                <a:tc>
                  <a:txBody>
                    <a:bodyPr/>
                    <a:lstStyle/>
                    <a:p>
                      <a:pPr marL="0" marR="0" algn="ctr">
                        <a:lnSpc>
                          <a:spcPct val="107000"/>
                        </a:lnSpc>
                        <a:spcBef>
                          <a:spcPts val="0"/>
                        </a:spcBef>
                        <a:spcAft>
                          <a:spcPts val="0"/>
                        </a:spcAft>
                      </a:pPr>
                      <a:r>
                        <a:rPr lang="en-US" sz="1100" dirty="0">
                          <a:effectLst/>
                        </a:rPr>
                        <a:t>120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350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100" dirty="0">
                          <a:effectLst/>
                        </a:rPr>
                        <a:t>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2819400" y="47998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031359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3382"/>
            <a:ext cx="8229600" cy="563562"/>
          </a:xfrm>
        </p:spPr>
        <p:txBody>
          <a:bodyPr anchor="t">
            <a:normAutofit fontScale="90000"/>
          </a:bodyPr>
          <a:lstStyle/>
          <a:p>
            <a:r>
              <a:rPr lang="en-US" sz="3200" dirty="0" smtClean="0">
                <a:solidFill>
                  <a:schemeClr val="tx2">
                    <a:lumMod val="60000"/>
                    <a:lumOff val="40000"/>
                  </a:schemeClr>
                </a:solidFill>
              </a:rPr>
              <a:t>Box Manufacturer Certificates</a:t>
            </a:r>
            <a:endParaRPr lang="en-US" sz="3200" dirty="0">
              <a:solidFill>
                <a:schemeClr val="tx2">
                  <a:lumMod val="60000"/>
                  <a:lumOff val="40000"/>
                </a:schemeClr>
              </a:solidFill>
            </a:endParaRPr>
          </a:p>
        </p:txBody>
      </p:sp>
      <p:sp>
        <p:nvSpPr>
          <p:cNvPr id="4" name="Content Placeholder 3"/>
          <p:cNvSpPr>
            <a:spLocks noGrp="1"/>
          </p:cNvSpPr>
          <p:nvPr>
            <p:ph idx="1"/>
          </p:nvPr>
        </p:nvSpPr>
        <p:spPr>
          <a:xfrm>
            <a:off x="476250" y="616944"/>
            <a:ext cx="8229600" cy="3505199"/>
          </a:xfrm>
        </p:spPr>
        <p:txBody>
          <a:bodyPr>
            <a:normAutofit fontScale="92500" lnSpcReduction="20000"/>
          </a:bodyPr>
          <a:lstStyle/>
          <a:p>
            <a:r>
              <a:rPr lang="en-US" sz="1800" dirty="0" smtClean="0"/>
              <a:t>In the past, all corrugated cartons needed BMC’s, Box Manufacturer Certificates, to legally be shipped in the USA.  This requirement is almost totally gone now.  </a:t>
            </a:r>
          </a:p>
          <a:p>
            <a:r>
              <a:rPr lang="en-US" sz="1800" dirty="0" smtClean="0"/>
              <a:t>UPS and FedEx don’t even put BMC’s on their cartons.</a:t>
            </a:r>
          </a:p>
          <a:p>
            <a:r>
              <a:rPr lang="en-US" sz="1800" dirty="0" smtClean="0"/>
              <a:t>Some of our customers require cartons shipped to them to be certified.  When a box has a certificate stamp on it any misrepresentation is considered fraud and violators can be prosecuted.  </a:t>
            </a:r>
          </a:p>
          <a:p>
            <a:r>
              <a:rPr lang="en-US" sz="1800" dirty="0" smtClean="0"/>
              <a:t>Foreign suppliers are able to get certificates put on cartons from their corrugated carton suppliers.</a:t>
            </a:r>
          </a:p>
          <a:p>
            <a:r>
              <a:rPr lang="en-US" sz="1800" dirty="0" smtClean="0"/>
              <a:t>The certificate format is slightly different for the Mullen </a:t>
            </a:r>
            <a:r>
              <a:rPr lang="en-US" sz="1800" dirty="0" smtClean="0"/>
              <a:t>and</a:t>
            </a:r>
            <a:r>
              <a:rPr lang="en-US" sz="1800" dirty="0" smtClean="0"/>
              <a:t> </a:t>
            </a:r>
            <a:r>
              <a:rPr lang="en-US" sz="1800" dirty="0" smtClean="0"/>
              <a:t>the ECT.  See examples below. </a:t>
            </a:r>
            <a:r>
              <a:rPr lang="en-US" sz="1800" dirty="0" smtClean="0"/>
              <a:t> (Mullen is on left, ECT is on right)</a:t>
            </a:r>
            <a:endParaRPr lang="en-US" sz="1800" dirty="0" smtClean="0"/>
          </a:p>
          <a:p>
            <a:r>
              <a:rPr lang="en-US" sz="1800" dirty="0" smtClean="0"/>
              <a:t>Where it says (BOX MANUFACTURER) you would normally see the name of the actual corrugated carton manufacturer.  Because of corrugated cartons’ relatively low cost and widespread availability, it is rare to see a company in the USA purchase cartons that are manufactured more than 100 miles from where they are used. This is an excellent way to see where goods are actually manufactured versus where they are shipped from.  </a:t>
            </a:r>
            <a:endParaRPr lang="en-US" sz="1800" dirty="0" smtClean="0"/>
          </a:p>
          <a:p>
            <a:pPr lvl="2"/>
            <a:endParaRPr lang="en-US" sz="1000" dirty="0" smtClean="0"/>
          </a:p>
        </p:txBody>
      </p:sp>
      <p:pic>
        <p:nvPicPr>
          <p:cNvPr id="6" name="Picture 2" descr="http://www.bgr.us/sites/default/files/bm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122143"/>
            <a:ext cx="7089760" cy="252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83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chor="t">
            <a:normAutofit fontScale="90000"/>
          </a:bodyPr>
          <a:lstStyle/>
          <a:p>
            <a:r>
              <a:rPr lang="en-US" sz="3200" dirty="0" smtClean="0">
                <a:solidFill>
                  <a:schemeClr val="tx2">
                    <a:lumMod val="60000"/>
                    <a:lumOff val="40000"/>
                  </a:schemeClr>
                </a:solidFill>
              </a:rPr>
              <a:t>Purchasing Basics for Corrugated Cartons</a:t>
            </a:r>
            <a:endParaRPr lang="en-US" sz="3200" dirty="0">
              <a:solidFill>
                <a:schemeClr val="tx2">
                  <a:lumMod val="60000"/>
                  <a:lumOff val="40000"/>
                </a:schemeClr>
              </a:solidFill>
            </a:endParaRPr>
          </a:p>
        </p:txBody>
      </p:sp>
      <p:sp>
        <p:nvSpPr>
          <p:cNvPr id="3" name="Content Placeholder 2"/>
          <p:cNvSpPr>
            <a:spLocks noGrp="1"/>
          </p:cNvSpPr>
          <p:nvPr>
            <p:ph idx="1"/>
          </p:nvPr>
        </p:nvSpPr>
        <p:spPr>
          <a:xfrm>
            <a:off x="149225" y="412750"/>
            <a:ext cx="8839200" cy="6248400"/>
          </a:xfrm>
        </p:spPr>
        <p:txBody>
          <a:bodyPr>
            <a:normAutofit fontScale="62500" lnSpcReduction="20000"/>
          </a:bodyPr>
          <a:lstStyle/>
          <a:p>
            <a:r>
              <a:rPr lang="en-US" dirty="0" smtClean="0"/>
              <a:t>The larger the quantity of cartons you purchase the lower the per unit price will be.  Short runs are quantities below 1000 and are very expensive.</a:t>
            </a:r>
          </a:p>
          <a:p>
            <a:r>
              <a:rPr lang="en-US" dirty="0" smtClean="0"/>
              <a:t>RSC cartons do not require a die.  A die is a type of mold that cuts out specialty shape cartons.  RSC cartons are made by the machine operator simply setting the L, W &amp; H of the carton on the corrugated carton assembly machine.  </a:t>
            </a:r>
          </a:p>
          <a:p>
            <a:r>
              <a:rPr lang="en-US" dirty="0" smtClean="0"/>
              <a:t>Die cut cartons – Die charge should be paid for only once.  When you place repeat orders you do not pay the die charge again.  When getting a quote for die cut carton make sure the die cost is separated out of the per piece cost.  By doing this, you will avoid paying for the die every time you order.</a:t>
            </a:r>
          </a:p>
          <a:p>
            <a:r>
              <a:rPr lang="en-US" dirty="0" smtClean="0"/>
              <a:t>When designing a large corrugated carton, attention should be paid to the oversize rules of FedEx and UPS.  No carton should be designed that is over 130” in Length plus Girth.</a:t>
            </a:r>
          </a:p>
          <a:p>
            <a:pPr lvl="1"/>
            <a:r>
              <a:rPr lang="en-US" dirty="0" smtClean="0"/>
              <a:t>Length is defined (only for UPS and FedEx) as the largest dimension of the carton.</a:t>
            </a:r>
          </a:p>
          <a:p>
            <a:pPr lvl="1"/>
            <a:r>
              <a:rPr lang="en-US" dirty="0" smtClean="0"/>
              <a:t>Girth is defined as two times the sum of the other two dimensions of the carton.  </a:t>
            </a:r>
          </a:p>
          <a:p>
            <a:pPr lvl="1"/>
            <a:r>
              <a:rPr lang="en-US" dirty="0" smtClean="0"/>
              <a:t>Example: If a carton is 36”x18”x12” its Length is 36 (largest package dimension).  Its Girth is 2 X (18 + 12) = 60.  </a:t>
            </a:r>
          </a:p>
          <a:p>
            <a:pPr lvl="1"/>
            <a:r>
              <a:rPr lang="en-US" dirty="0" smtClean="0"/>
              <a:t>The Length plus Girth equals a total of 96.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2050" name="Picture 2" descr="https://www.returnsaver.com/Content/images/misc/HowItWorks_Measur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53000"/>
            <a:ext cx="3200400" cy="16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870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r>
              <a:rPr lang="en-US" sz="3600" dirty="0" smtClean="0">
                <a:solidFill>
                  <a:schemeClr val="tx2">
                    <a:lumMod val="60000"/>
                    <a:lumOff val="40000"/>
                  </a:schemeClr>
                </a:solidFill>
              </a:rPr>
              <a:t>Purchasing Basics for Corrugated Cartons Continued</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r>
              <a:rPr lang="en-US" dirty="0"/>
              <a:t>Corrugated usually arrives bundled in 25’s, 50’s or 100’s depending on the size of the carton.  </a:t>
            </a:r>
          </a:p>
          <a:p>
            <a:r>
              <a:rPr lang="en-US" dirty="0"/>
              <a:t>Advantus tries to name </a:t>
            </a:r>
            <a:r>
              <a:rPr lang="en-US" dirty="0" smtClean="0"/>
              <a:t>corrugated </a:t>
            </a:r>
            <a:r>
              <a:rPr lang="en-US" dirty="0"/>
              <a:t>cartons with a name that has some meaning and usually starts with the 3 letter prefix “COR”.</a:t>
            </a:r>
          </a:p>
          <a:p>
            <a:r>
              <a:rPr lang="en-US" dirty="0" smtClean="0"/>
              <a:t>Cartons are usually sealed </a:t>
            </a:r>
            <a:r>
              <a:rPr lang="en-US" dirty="0"/>
              <a:t>with either clear plastic tape or kraft colored gummed tape.</a:t>
            </a:r>
          </a:p>
          <a:p>
            <a:r>
              <a:rPr lang="en-US" dirty="0"/>
              <a:t>Cartons typically have the box manufacturer certificates and our item </a:t>
            </a:r>
            <a:r>
              <a:rPr lang="en-US" dirty="0" smtClean="0"/>
              <a:t>numbers </a:t>
            </a:r>
            <a:r>
              <a:rPr lang="en-US" dirty="0"/>
              <a:t>printed on the bottom in black ink at no extra cost.  Often, warnings can be printed on cartons at no charge such as: “DO NOT USE A KNIFE TO OPEN” which is on all Floating Luxuries cartons.  Usually, there is an initial printing plate one time cost (plate should be quoted separately so that future orders do not have to pay the plate charge again).</a:t>
            </a:r>
          </a:p>
          <a:p>
            <a:endParaRPr lang="en-US" dirty="0"/>
          </a:p>
        </p:txBody>
      </p:sp>
    </p:spTree>
    <p:extLst>
      <p:ext uri="{BB962C8B-B14F-4D97-AF65-F5344CB8AC3E}">
        <p14:creationId xmlns:p14="http://schemas.microsoft.com/office/powerpoint/2010/main" val="1275170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chor="t">
            <a:normAutofit fontScale="90000"/>
          </a:bodyPr>
          <a:lstStyle/>
          <a:p>
            <a:r>
              <a:rPr lang="en-US" sz="3200" dirty="0" smtClean="0">
                <a:solidFill>
                  <a:schemeClr val="tx2">
                    <a:lumMod val="60000"/>
                    <a:lumOff val="40000"/>
                  </a:schemeClr>
                </a:solidFill>
              </a:rPr>
              <a:t>Properties of Corrugated to be Aware of </a:t>
            </a:r>
            <a:endParaRPr lang="en-US" sz="3200" dirty="0">
              <a:solidFill>
                <a:schemeClr val="tx2">
                  <a:lumMod val="60000"/>
                  <a:lumOff val="40000"/>
                </a:schemeClr>
              </a:solidFill>
            </a:endParaRPr>
          </a:p>
        </p:txBody>
      </p:sp>
      <p:sp>
        <p:nvSpPr>
          <p:cNvPr id="3" name="Content Placeholder 2"/>
          <p:cNvSpPr>
            <a:spLocks noGrp="1"/>
          </p:cNvSpPr>
          <p:nvPr>
            <p:ph idx="1"/>
          </p:nvPr>
        </p:nvSpPr>
        <p:spPr>
          <a:xfrm>
            <a:off x="457200" y="838200"/>
            <a:ext cx="8229600" cy="4525963"/>
          </a:xfrm>
        </p:spPr>
        <p:txBody>
          <a:bodyPr>
            <a:normAutofit/>
          </a:bodyPr>
          <a:lstStyle/>
          <a:p>
            <a:r>
              <a:rPr lang="en-US" sz="1800" dirty="0" smtClean="0"/>
              <a:t>White boxes don’t fare well on the black rubber belting of a FedEx or UPS handling facility.  White boxes also do not fare well in delivery trucks.</a:t>
            </a:r>
          </a:p>
          <a:p>
            <a:r>
              <a:rPr lang="en-US" sz="1800" dirty="0" smtClean="0"/>
              <a:t>Water is a true enemy of corrugated cartons.  Wet boxes often fall apart and often lose their structural integrity.  This integrity does not come back just because the box is allowed to dry.  </a:t>
            </a:r>
            <a:r>
              <a:rPr lang="en-US" sz="1800" b="1" dirty="0" smtClean="0"/>
              <a:t>Wet cartons are ruined cartons</a:t>
            </a:r>
            <a:r>
              <a:rPr lang="en-US" sz="1800" dirty="0" smtClean="0"/>
              <a:t>. </a:t>
            </a:r>
          </a:p>
          <a:p>
            <a:r>
              <a:rPr lang="en-US" sz="1800" dirty="0" smtClean="0"/>
              <a:t>Corrugated has a shelf life and stock needs to be rotated.  Heat, moisture and time eventually ruin a corrugated carton.  </a:t>
            </a:r>
            <a:r>
              <a:rPr lang="en-US" sz="1800" dirty="0"/>
              <a:t>C</a:t>
            </a:r>
            <a:r>
              <a:rPr lang="en-US" sz="1800" dirty="0" smtClean="0"/>
              <a:t>orrugated shelf life for maximum strength is usually up to a year.  After that time the integrity of the cartons cannot be guaranteed.    </a:t>
            </a:r>
          </a:p>
          <a:p>
            <a:pPr marL="0" indent="0">
              <a:buNone/>
            </a:pPr>
            <a:r>
              <a:rPr lang="en-US" sz="1800" dirty="0" smtClean="0"/>
              <a:t>               </a:t>
            </a:r>
          </a:p>
          <a:p>
            <a:pPr marL="0" indent="0">
              <a:buNone/>
            </a:pPr>
            <a:r>
              <a:rPr lang="en-US" sz="1800" dirty="0"/>
              <a:t>	</a:t>
            </a:r>
            <a:r>
              <a:rPr lang="en-US" sz="1800" dirty="0" smtClean="0"/>
              <a:t>FedEx Facility rubber belts		   Water damaged corrugated</a:t>
            </a:r>
            <a:endParaRPr lang="en-US" sz="1800" dirty="0"/>
          </a:p>
          <a:p>
            <a:endParaRPr lang="en-US" sz="1800" dirty="0"/>
          </a:p>
        </p:txBody>
      </p:sp>
      <p:pic>
        <p:nvPicPr>
          <p:cNvPr id="5122" name="Picture 2" descr="http://sharing.wcpo.com/sharescnn/photo/2014/12/09/FedEx-2_1418181020744_10761504_ver1.0_640_480.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43000" y="4249738"/>
            <a:ext cx="2971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hetextureclub.com/wp-content/uploads/MG_01234.jpg"/>
          <p:cNvPicPr>
            <a:picLocks noChangeAspect="1" noChangeArrowheads="1"/>
          </p:cNvPicPr>
          <p:nvPr/>
        </p:nvPicPr>
        <p:blipFill rotWithShape="1">
          <a:blip r:embed="rId3">
            <a:extLst>
              <a:ext uri="{28A0092B-C50C-407E-A947-70E740481C1C}">
                <a14:useLocalDpi xmlns:a14="http://schemas.microsoft.com/office/drawing/2010/main" val="0"/>
              </a:ext>
            </a:extLst>
          </a:blip>
          <a:srcRect r="22524" b="8420"/>
          <a:stretch/>
        </p:blipFill>
        <p:spPr bwMode="auto">
          <a:xfrm>
            <a:off x="5105400" y="4249738"/>
            <a:ext cx="2828413"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89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chor="t">
            <a:normAutofit fontScale="90000"/>
          </a:bodyPr>
          <a:lstStyle/>
          <a:p>
            <a:r>
              <a:rPr lang="en-US" sz="3200" dirty="0" smtClean="0">
                <a:solidFill>
                  <a:schemeClr val="tx2">
                    <a:lumMod val="60000"/>
                    <a:lumOff val="40000"/>
                  </a:schemeClr>
                </a:solidFill>
              </a:rPr>
              <a:t>What this document will help you do</a:t>
            </a:r>
            <a:endParaRPr lang="en-US" sz="3200" dirty="0">
              <a:solidFill>
                <a:schemeClr val="tx2">
                  <a:lumMod val="60000"/>
                  <a:lumOff val="40000"/>
                </a:schemeClr>
              </a:solidFill>
            </a:endParaRPr>
          </a:p>
        </p:txBody>
      </p:sp>
      <p:sp>
        <p:nvSpPr>
          <p:cNvPr id="3" name="Content Placeholder 2"/>
          <p:cNvSpPr>
            <a:spLocks noGrp="1"/>
          </p:cNvSpPr>
          <p:nvPr>
            <p:ph idx="1"/>
          </p:nvPr>
        </p:nvSpPr>
        <p:spPr>
          <a:xfrm>
            <a:off x="533400" y="781050"/>
            <a:ext cx="8229600" cy="4525963"/>
          </a:xfrm>
        </p:spPr>
        <p:txBody>
          <a:bodyPr/>
          <a:lstStyle/>
          <a:p>
            <a:r>
              <a:rPr lang="en-US" sz="2000" dirty="0" smtClean="0"/>
              <a:t>Understand what corrugated cartons are made of and how their characteristics are measured</a:t>
            </a:r>
          </a:p>
          <a:p>
            <a:r>
              <a:rPr lang="en-US" sz="2000" dirty="0" smtClean="0"/>
              <a:t>Identify the basic types of corrugated cartons and types of corrugated carton components</a:t>
            </a:r>
          </a:p>
          <a:p>
            <a:r>
              <a:rPr lang="en-US" sz="2000" dirty="0" smtClean="0"/>
              <a:t>Determine what </a:t>
            </a:r>
            <a:r>
              <a:rPr lang="en-US" sz="2000" dirty="0"/>
              <a:t>type of carton to </a:t>
            </a:r>
            <a:r>
              <a:rPr lang="en-US" sz="2000" dirty="0" smtClean="0"/>
              <a:t>specify based </a:t>
            </a:r>
            <a:r>
              <a:rPr lang="en-US" sz="2000" dirty="0"/>
              <a:t>on the size </a:t>
            </a:r>
            <a:r>
              <a:rPr lang="en-US" sz="2000" dirty="0" smtClean="0"/>
              <a:t>and weight of </a:t>
            </a:r>
            <a:r>
              <a:rPr lang="en-US" sz="2000" dirty="0"/>
              <a:t>your </a:t>
            </a:r>
            <a:r>
              <a:rPr lang="en-US" sz="2000" dirty="0" smtClean="0"/>
              <a:t>product</a:t>
            </a:r>
            <a:endParaRPr lang="en-US" sz="2000" dirty="0"/>
          </a:p>
          <a:p>
            <a:r>
              <a:rPr lang="en-US" sz="2000" dirty="0"/>
              <a:t>U</a:t>
            </a:r>
            <a:r>
              <a:rPr lang="en-US" sz="2000" dirty="0" smtClean="0"/>
              <a:t>nderstand </a:t>
            </a:r>
            <a:r>
              <a:rPr lang="en-US" sz="2000" dirty="0"/>
              <a:t>the options available to you for printing on </a:t>
            </a:r>
            <a:r>
              <a:rPr lang="en-US" sz="2000" dirty="0" smtClean="0"/>
              <a:t>cartons</a:t>
            </a:r>
            <a:endParaRPr lang="en-US" dirty="0" smtClean="0"/>
          </a:p>
          <a:p>
            <a:r>
              <a:rPr lang="en-US" sz="2000" dirty="0" smtClean="0"/>
              <a:t>Accurately measure the dimensions of a carton based on corrugated carton industry standards</a:t>
            </a:r>
          </a:p>
          <a:p>
            <a:endParaRPr lang="en-US" sz="2000" dirty="0"/>
          </a:p>
        </p:txBody>
      </p:sp>
    </p:spTree>
    <p:extLst>
      <p:ext uri="{BB962C8B-B14F-4D97-AF65-F5344CB8AC3E}">
        <p14:creationId xmlns:p14="http://schemas.microsoft.com/office/powerpoint/2010/main" val="1896940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chor="t">
            <a:noAutofit/>
          </a:bodyPr>
          <a:lstStyle/>
          <a:p>
            <a:r>
              <a:rPr lang="en-US" sz="3200" dirty="0" smtClean="0">
                <a:solidFill>
                  <a:schemeClr val="tx2">
                    <a:lumMod val="60000"/>
                    <a:lumOff val="40000"/>
                  </a:schemeClr>
                </a:solidFill>
              </a:rPr>
              <a:t>Basics of</a:t>
            </a:r>
            <a:r>
              <a:rPr lang="en-US" sz="3200" dirty="0">
                <a:solidFill>
                  <a:schemeClr val="tx2">
                    <a:lumMod val="60000"/>
                    <a:lumOff val="40000"/>
                  </a:schemeClr>
                </a:solidFill>
              </a:rPr>
              <a:t> Corrugated</a:t>
            </a:r>
          </a:p>
        </p:txBody>
      </p:sp>
      <p:sp>
        <p:nvSpPr>
          <p:cNvPr id="3" name="Content Placeholder 2"/>
          <p:cNvSpPr>
            <a:spLocks noGrp="1"/>
          </p:cNvSpPr>
          <p:nvPr>
            <p:ph idx="1"/>
          </p:nvPr>
        </p:nvSpPr>
        <p:spPr>
          <a:xfrm>
            <a:off x="553599" y="790843"/>
            <a:ext cx="8150224" cy="4876800"/>
          </a:xfrm>
        </p:spPr>
        <p:txBody>
          <a:bodyPr>
            <a:normAutofit/>
          </a:bodyPr>
          <a:lstStyle/>
          <a:p>
            <a:r>
              <a:rPr lang="en-US" sz="1800" dirty="0" smtClean="0">
                <a:latin typeface="+mj-lt"/>
              </a:rPr>
              <a:t>Understanding the fundamentals of corrugated cartons will allow you to use the right type of box to minimize the cost associated with losing products to damage.  (Fact: “Corrugate” is a verb and does not mean a corrugated carton.  You can’t say “I need a larger corrugate.”  You can say, “I need a larger corrugated carton.”)</a:t>
            </a:r>
            <a:endParaRPr lang="en-US" sz="1800" dirty="0">
              <a:latin typeface="+mj-lt"/>
            </a:endParaRPr>
          </a:p>
          <a:p>
            <a:r>
              <a:rPr lang="en-US" sz="1800" dirty="0" smtClean="0">
                <a:latin typeface="+mj-lt"/>
              </a:rPr>
              <a:t>Corrugated material is comprised of two main components: (1) a liner; and (2) a wavy, fluted material.  The fluted material is inserted between two liners and gives the material its strength, similar to the way arches provide strength to a bridge.  The liners and fluted material are then glued, pressed, cut and scored on a machine called a corrugator.</a:t>
            </a:r>
          </a:p>
          <a:p>
            <a:r>
              <a:rPr lang="en-US" sz="1800" dirty="0" smtClean="0">
                <a:latin typeface="+mj-lt"/>
              </a:rPr>
              <a:t>The </a:t>
            </a:r>
            <a:r>
              <a:rPr lang="en-US" sz="1800" dirty="0">
                <a:latin typeface="+mj-lt"/>
              </a:rPr>
              <a:t>most common </a:t>
            </a:r>
            <a:r>
              <a:rPr lang="en-US" sz="1800" dirty="0" smtClean="0">
                <a:latin typeface="+mj-lt"/>
              </a:rPr>
              <a:t>flute types </a:t>
            </a:r>
            <a:r>
              <a:rPr lang="en-US" sz="1800" dirty="0">
                <a:latin typeface="+mj-lt"/>
              </a:rPr>
              <a:t>are A, </a:t>
            </a:r>
            <a:r>
              <a:rPr lang="en-US" sz="1800" dirty="0" smtClean="0">
                <a:latin typeface="+mj-lt"/>
              </a:rPr>
              <a:t>B, C and E (F is uncommon)</a:t>
            </a:r>
          </a:p>
          <a:p>
            <a:pPr lvl="1"/>
            <a:r>
              <a:rPr lang="en-US" sz="1400" dirty="0" smtClean="0">
                <a:latin typeface="+mj-lt"/>
              </a:rPr>
              <a:t>C is the most common and it represents 80% of all corrugated cartons</a:t>
            </a:r>
          </a:p>
          <a:p>
            <a:endParaRPr lang="en-US" sz="2600" dirty="0"/>
          </a:p>
          <a:p>
            <a:pPr marL="0" indent="0">
              <a:buNone/>
            </a:pPr>
            <a:r>
              <a:rPr lang="en-US" sz="2600" dirty="0"/>
              <a:t>	</a:t>
            </a:r>
            <a:endParaRPr lang="en-US" sz="2000" dirty="0" smtClean="0"/>
          </a:p>
          <a:p>
            <a:endParaRPr lang="en-US" sz="2000" dirty="0" smtClean="0"/>
          </a:p>
          <a:p>
            <a:endParaRPr lang="en-US" dirty="0"/>
          </a:p>
          <a:p>
            <a:endParaRPr lang="en-US" dirty="0" smtClean="0"/>
          </a:p>
          <a:p>
            <a:endParaRPr lang="en-US" dirty="0" smtClean="0"/>
          </a:p>
        </p:txBody>
      </p:sp>
      <p:pic>
        <p:nvPicPr>
          <p:cNvPr id="1038" name="Picture 14" descr="http://www.ipack.com/solutions/wp-content/uploads/2010/01/FluteTypes_25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77" t="17005" r="15975" b="22863"/>
          <a:stretch/>
        </p:blipFill>
        <p:spPr bwMode="auto">
          <a:xfrm>
            <a:off x="553599" y="4472123"/>
            <a:ext cx="2438400" cy="14716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hamplincompany.com/images/Fiberboard/flute%20dimens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758" y="4114800"/>
            <a:ext cx="5103090" cy="21050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76200"/>
            <a:ext cx="8229600" cy="563562"/>
          </a:xfrm>
        </p:spPr>
        <p:txBody>
          <a:bodyPr anchor="t">
            <a:normAutofit fontScale="90000"/>
          </a:bodyPr>
          <a:lstStyle/>
          <a:p>
            <a:r>
              <a:rPr lang="en-US" sz="3200" dirty="0">
                <a:solidFill>
                  <a:schemeClr val="tx2">
                    <a:lumMod val="60000"/>
                    <a:lumOff val="40000"/>
                  </a:schemeClr>
                </a:solidFill>
              </a:rPr>
              <a:t>Corrugated Materials</a:t>
            </a:r>
          </a:p>
        </p:txBody>
      </p:sp>
      <p:sp>
        <p:nvSpPr>
          <p:cNvPr id="3" name="Content Placeholder 2"/>
          <p:cNvSpPr>
            <a:spLocks noGrp="1"/>
          </p:cNvSpPr>
          <p:nvPr>
            <p:ph idx="1"/>
          </p:nvPr>
        </p:nvSpPr>
        <p:spPr>
          <a:xfrm>
            <a:off x="304800" y="533400"/>
            <a:ext cx="8390607" cy="6096000"/>
          </a:xfrm>
        </p:spPr>
        <p:txBody>
          <a:bodyPr>
            <a:normAutofit fontScale="62500" lnSpcReduction="20000"/>
          </a:bodyPr>
          <a:lstStyle/>
          <a:p>
            <a:r>
              <a:rPr lang="en-US" dirty="0" smtClean="0"/>
              <a:t>Although most corrugated cartons are made from kraft paper and are brown in color, there are other options.  Included below are options for creating color cartons either by printing directly on cartons or by attaching a four color printed sheet to cartons.  Once you know the quantity and quality of cartons that you need, you can determine the best choice of material from the list below:</a:t>
            </a:r>
          </a:p>
          <a:p>
            <a:pPr lvl="1"/>
            <a:r>
              <a:rPr lang="en-US" sz="2500" dirty="0"/>
              <a:t>Kraft — Naturally brown in color. The most commonly used and least expensive </a:t>
            </a:r>
            <a:r>
              <a:rPr lang="en-US" sz="2500" dirty="0" smtClean="0"/>
              <a:t>liner.  </a:t>
            </a:r>
          </a:p>
          <a:p>
            <a:pPr lvl="2"/>
            <a:r>
              <a:rPr lang="en-US" sz="2100" dirty="0" smtClean="0"/>
              <a:t>What we use when we are doing commercial items with just a barcode label on the outside. </a:t>
            </a:r>
          </a:p>
          <a:p>
            <a:pPr lvl="2"/>
            <a:r>
              <a:rPr lang="en-US" sz="2100" dirty="0" smtClean="0"/>
              <a:t>Also used for master cartons that do not need to be displayed in a retail setting. </a:t>
            </a:r>
            <a:endParaRPr lang="en-US" sz="2100" dirty="0"/>
          </a:p>
          <a:p>
            <a:pPr lvl="1"/>
            <a:r>
              <a:rPr lang="en-US" sz="2500" dirty="0"/>
              <a:t>#3 White — Mottled white, with underlying kraft showing through. Provides a cleaner look and better printability than kraft. </a:t>
            </a:r>
            <a:endParaRPr lang="en-US" sz="2500" dirty="0" smtClean="0"/>
          </a:p>
          <a:p>
            <a:pPr lvl="2"/>
            <a:r>
              <a:rPr lang="en-US" sz="2100" dirty="0" smtClean="0"/>
              <a:t>Cheapest grade of white box.</a:t>
            </a:r>
            <a:endParaRPr lang="en-US" sz="2100" dirty="0"/>
          </a:p>
          <a:p>
            <a:pPr lvl="1"/>
            <a:r>
              <a:rPr lang="en-US" sz="2500" dirty="0"/>
              <a:t>#1 White — Bleached bright white. Offers very good printability, but easily soils during transit. </a:t>
            </a:r>
            <a:endParaRPr lang="en-US" sz="2500" dirty="0" smtClean="0"/>
          </a:p>
          <a:p>
            <a:pPr lvl="2"/>
            <a:r>
              <a:rPr lang="en-US" sz="2100" dirty="0" smtClean="0"/>
              <a:t>More expensive than #3 </a:t>
            </a:r>
            <a:r>
              <a:rPr lang="en-US" sz="2100" dirty="0"/>
              <a:t>W</a:t>
            </a:r>
            <a:r>
              <a:rPr lang="en-US" sz="2100" dirty="0" smtClean="0"/>
              <a:t>hite but cheaper than Premium Grade.</a:t>
            </a:r>
            <a:endParaRPr lang="en-US" sz="2100" dirty="0"/>
          </a:p>
          <a:p>
            <a:pPr lvl="1"/>
            <a:r>
              <a:rPr lang="en-US" sz="2500" dirty="0"/>
              <a:t>Premium </a:t>
            </a:r>
            <a:r>
              <a:rPr lang="en-US" sz="2500" dirty="0" smtClean="0"/>
              <a:t>Grade </a:t>
            </a:r>
            <a:r>
              <a:rPr lang="en-US" sz="2500" dirty="0"/>
              <a:t>— </a:t>
            </a:r>
            <a:r>
              <a:rPr lang="en-US" sz="2500" dirty="0" smtClean="0"/>
              <a:t>Surface has </a:t>
            </a:r>
            <a:r>
              <a:rPr lang="en-US" sz="2500" dirty="0"/>
              <a:t>a bright white clay coating, minimizing </a:t>
            </a:r>
            <a:r>
              <a:rPr lang="en-US" sz="2500" dirty="0" smtClean="0"/>
              <a:t>porosity(soaking in of ink) </a:t>
            </a:r>
            <a:r>
              <a:rPr lang="en-US" sz="2500" dirty="0"/>
              <a:t>so printing inks sit up on the surface. </a:t>
            </a:r>
            <a:endParaRPr lang="en-US" sz="2500" dirty="0" smtClean="0"/>
          </a:p>
          <a:p>
            <a:pPr lvl="2"/>
            <a:r>
              <a:rPr lang="en-US" sz="2100" dirty="0" smtClean="0"/>
              <a:t>Gives </a:t>
            </a:r>
            <a:r>
              <a:rPr lang="en-US" sz="2100" dirty="0"/>
              <a:t>excellent printability as colors are more </a:t>
            </a:r>
            <a:r>
              <a:rPr lang="en-US" sz="2100" dirty="0" smtClean="0"/>
              <a:t>vibrant.</a:t>
            </a:r>
          </a:p>
          <a:p>
            <a:pPr lvl="2"/>
            <a:r>
              <a:rPr lang="en-US" sz="2100" dirty="0" smtClean="0"/>
              <a:t>Because ink sits on surface of clay, ink </a:t>
            </a:r>
            <a:r>
              <a:rPr lang="en-US" sz="2100" dirty="0"/>
              <a:t>rub can be a problem. </a:t>
            </a:r>
            <a:endParaRPr lang="en-US" sz="2100" dirty="0" smtClean="0"/>
          </a:p>
          <a:p>
            <a:pPr lvl="1"/>
            <a:r>
              <a:rPr lang="en-US" sz="2500" dirty="0" smtClean="0"/>
              <a:t>All the above grades can be printed directly on the liner.  This is done before the liner goes into the corrugater machine.  The printing process for printing on liner is called Flexographic Printing and involves a process similar to using a rubber stamp on paper.  It can achieve very good quality but the best printing quality comes from offset lithography (a/k/a normal offset printing—”Litho printed”—see below).</a:t>
            </a:r>
          </a:p>
          <a:p>
            <a:pPr lvl="1"/>
            <a:r>
              <a:rPr lang="en-US" sz="2500" dirty="0" smtClean="0"/>
              <a:t>Litho-printed outer liner, meaning liner is offset printed and integrated into the construction of the box.  The liner is the offset printed sheet.</a:t>
            </a:r>
            <a:endParaRPr lang="en-US" sz="2100" dirty="0"/>
          </a:p>
          <a:p>
            <a:pPr lvl="1"/>
            <a:r>
              <a:rPr lang="en-US" sz="2500" dirty="0"/>
              <a:t>Litho-printed labels </a:t>
            </a:r>
            <a:r>
              <a:rPr lang="en-US" sz="2500" dirty="0" smtClean="0"/>
              <a:t>adhered </a:t>
            </a:r>
            <a:r>
              <a:rPr lang="en-US" sz="2500" dirty="0"/>
              <a:t>onto </a:t>
            </a:r>
            <a:r>
              <a:rPr lang="en-US" sz="2500" dirty="0" smtClean="0"/>
              <a:t>corrugated cartons after the box is made. </a:t>
            </a:r>
          </a:p>
          <a:p>
            <a:pPr lvl="1"/>
            <a:endParaRPr lang="en-US" sz="2500" dirty="0"/>
          </a:p>
        </p:txBody>
      </p:sp>
    </p:spTree>
    <p:extLst>
      <p:ext uri="{BB962C8B-B14F-4D97-AF65-F5344CB8AC3E}">
        <p14:creationId xmlns:p14="http://schemas.microsoft.com/office/powerpoint/2010/main" val="3262376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
            <a:ext cx="8229600" cy="639762"/>
          </a:xfrm>
        </p:spPr>
        <p:txBody>
          <a:bodyPr anchor="t">
            <a:normAutofit fontScale="90000"/>
          </a:bodyPr>
          <a:lstStyle/>
          <a:p>
            <a:r>
              <a:rPr lang="en-US" sz="3600" dirty="0" smtClean="0">
                <a:solidFill>
                  <a:schemeClr val="tx2">
                    <a:lumMod val="60000"/>
                    <a:lumOff val="40000"/>
                  </a:schemeClr>
                </a:solidFill>
              </a:rPr>
              <a:t>Basic Styles of </a:t>
            </a:r>
            <a:r>
              <a:rPr lang="en-US" sz="4000" dirty="0" smtClean="0">
                <a:solidFill>
                  <a:schemeClr val="tx2">
                    <a:lumMod val="60000"/>
                    <a:lumOff val="40000"/>
                  </a:schemeClr>
                </a:solidFill>
              </a:rPr>
              <a:t>Corrugated</a:t>
            </a:r>
            <a:r>
              <a:rPr lang="en-US" sz="3600" dirty="0" smtClean="0">
                <a:solidFill>
                  <a:schemeClr val="tx2">
                    <a:lumMod val="60000"/>
                    <a:lumOff val="40000"/>
                  </a:schemeClr>
                </a:solidFill>
              </a:rPr>
              <a:t> Cartons</a:t>
            </a:r>
          </a:p>
        </p:txBody>
      </p:sp>
      <p:sp>
        <p:nvSpPr>
          <p:cNvPr id="3" name="Content Placeholder 2"/>
          <p:cNvSpPr>
            <a:spLocks noGrp="1"/>
          </p:cNvSpPr>
          <p:nvPr>
            <p:ph idx="1"/>
          </p:nvPr>
        </p:nvSpPr>
        <p:spPr>
          <a:xfrm>
            <a:off x="457200" y="1066800"/>
            <a:ext cx="8229600" cy="5135563"/>
          </a:xfrm>
        </p:spPr>
        <p:txBody>
          <a:bodyPr>
            <a:normAutofit/>
          </a:bodyPr>
          <a:lstStyle/>
          <a:p>
            <a:pPr marL="457200" lvl="1" indent="0">
              <a:buNone/>
            </a:pPr>
            <a:endParaRPr lang="en-US" dirty="0" smtClean="0"/>
          </a:p>
          <a:p>
            <a:endParaRPr lang="en-US" dirty="0" smtClean="0"/>
          </a:p>
          <a:p>
            <a:endParaRPr lang="en-US" dirty="0" smtClean="0"/>
          </a:p>
        </p:txBody>
      </p:sp>
      <p:pic>
        <p:nvPicPr>
          <p:cNvPr id="8" name="Picture 7"/>
          <p:cNvPicPr>
            <a:picLocks noChangeAspect="1"/>
          </p:cNvPicPr>
          <p:nvPr/>
        </p:nvPicPr>
        <p:blipFill rotWithShape="1">
          <a:blip r:embed="rId2"/>
          <a:srcRect l="29008" t="14682" r="28243" b="6898"/>
          <a:stretch/>
        </p:blipFill>
        <p:spPr>
          <a:xfrm>
            <a:off x="1977163" y="620712"/>
            <a:ext cx="5494473" cy="6019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chor="t">
            <a:normAutofit fontScale="90000"/>
          </a:bodyPr>
          <a:lstStyle/>
          <a:p>
            <a:r>
              <a:rPr lang="en-US" sz="3600" dirty="0">
                <a:solidFill>
                  <a:schemeClr val="tx2">
                    <a:lumMod val="60000"/>
                    <a:lumOff val="40000"/>
                  </a:schemeClr>
                </a:solidFill>
              </a:rPr>
              <a:t>Most Common Advantus Cartons</a:t>
            </a:r>
            <a:r>
              <a:rPr lang="en-US" dirty="0" smtClean="0"/>
              <a:t/>
            </a:r>
            <a:br>
              <a:rPr lang="en-US" dirty="0" smtClean="0"/>
            </a:br>
            <a:endParaRPr lang="en-US" dirty="0"/>
          </a:p>
        </p:txBody>
      </p:sp>
      <p:sp>
        <p:nvSpPr>
          <p:cNvPr id="3" name="Content Placeholder 2"/>
          <p:cNvSpPr>
            <a:spLocks noGrp="1"/>
          </p:cNvSpPr>
          <p:nvPr>
            <p:ph idx="1"/>
          </p:nvPr>
        </p:nvSpPr>
        <p:spPr>
          <a:xfrm>
            <a:off x="533400" y="914400"/>
            <a:ext cx="8229600" cy="5029200"/>
          </a:xfrm>
        </p:spPr>
        <p:txBody>
          <a:bodyPr>
            <a:normAutofit fontScale="85000" lnSpcReduction="20000"/>
          </a:bodyPr>
          <a:lstStyle/>
          <a:p>
            <a:r>
              <a:rPr lang="en-US" sz="2400" dirty="0" smtClean="0"/>
              <a:t>Most </a:t>
            </a:r>
            <a:r>
              <a:rPr lang="en-US" sz="2400" dirty="0"/>
              <a:t>cartons Advantus purchases domestically and overseas are RSC </a:t>
            </a:r>
            <a:r>
              <a:rPr lang="en-US" sz="2400" dirty="0" smtClean="0"/>
              <a:t>(Regular </a:t>
            </a:r>
            <a:r>
              <a:rPr lang="en-US" sz="2400" dirty="0"/>
              <a:t>S</a:t>
            </a:r>
            <a:r>
              <a:rPr lang="en-US" sz="2400" dirty="0" smtClean="0"/>
              <a:t>lotted Carton) and are made of kraft liners.</a:t>
            </a:r>
            <a:endParaRPr lang="en-US" sz="2400" dirty="0"/>
          </a:p>
          <a:p>
            <a:r>
              <a:rPr lang="en-US" sz="2400" dirty="0" smtClean="0"/>
              <a:t>In an RSC carton, all </a:t>
            </a:r>
            <a:r>
              <a:rPr lang="en-US" sz="2400" dirty="0"/>
              <a:t>flaps are the same depth, and the two outer flaps (normally the lengthwise </a:t>
            </a:r>
            <a:r>
              <a:rPr lang="en-US" sz="2400" dirty="0" smtClean="0"/>
              <a:t>longer flaps</a:t>
            </a:r>
            <a:r>
              <a:rPr lang="en-US" sz="2400" dirty="0"/>
              <a:t>) are one-half the container’s width, so that they meet at the </a:t>
            </a:r>
            <a:r>
              <a:rPr lang="en-US" sz="2400" dirty="0" smtClean="0"/>
              <a:t>center </a:t>
            </a:r>
            <a:r>
              <a:rPr lang="en-US" sz="2400" dirty="0"/>
              <a:t>of the box when </a:t>
            </a:r>
            <a:r>
              <a:rPr lang="en-US" sz="2400" dirty="0" smtClean="0"/>
              <a:t>folded and are usually taped along that meeting edge.  </a:t>
            </a:r>
          </a:p>
          <a:p>
            <a:r>
              <a:rPr lang="en-US" sz="2400" dirty="0" smtClean="0"/>
              <a:t>An RSC </a:t>
            </a:r>
            <a:r>
              <a:rPr lang="en-US" sz="2400" dirty="0"/>
              <a:t>is the most economical carton because it uses the corrugated material in the most efficient </a:t>
            </a:r>
            <a:r>
              <a:rPr lang="en-US" sz="2400" dirty="0" smtClean="0"/>
              <a:t>manner.  </a:t>
            </a:r>
          </a:p>
          <a:p>
            <a:r>
              <a:rPr lang="en-US" sz="2400" dirty="0" smtClean="0"/>
              <a:t>When designing a corrugated carton, remember that a rectangular shape carton is less expensive for the same given volume than a square shape carton because it uses the corrugated material more efficiently.</a:t>
            </a:r>
          </a:p>
          <a:p>
            <a:r>
              <a:rPr lang="en-US" sz="2400" dirty="0" smtClean="0"/>
              <a:t>An FOL, Full Overlap carton, is used when the contents are very heavy or you need 100% certainty that someone cutting a box open will not cut the contents.  It is much more expensive than an RSC because it uses corrugated material much less efficiently.</a:t>
            </a:r>
          </a:p>
          <a:p>
            <a:r>
              <a:rPr lang="en-US" sz="2400" dirty="0" smtClean="0"/>
              <a:t>Die Cut Custom cartons are normally designed to be used as display cartons at retail.  Using this type of carton allows the shipping carton to be dual purposed as a store display. Most Die Cut Custom cartons are packed inside an outer protective carton.  </a:t>
            </a:r>
            <a:endParaRPr lang="en-US" sz="2400" dirty="0"/>
          </a:p>
        </p:txBody>
      </p:sp>
    </p:spTree>
    <p:extLst>
      <p:ext uri="{BB962C8B-B14F-4D97-AF65-F5344CB8AC3E}">
        <p14:creationId xmlns:p14="http://schemas.microsoft.com/office/powerpoint/2010/main" val="3227004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04" y="84380"/>
            <a:ext cx="8229600" cy="449020"/>
          </a:xfrm>
        </p:spPr>
        <p:txBody>
          <a:bodyPr anchor="t">
            <a:noAutofit/>
          </a:bodyPr>
          <a:lstStyle/>
          <a:p>
            <a:pPr>
              <a:lnSpc>
                <a:spcPct val="107000"/>
              </a:lnSpc>
              <a:spcAft>
                <a:spcPts val="800"/>
              </a:spcAft>
            </a:pPr>
            <a:r>
              <a:rPr lang="en-US" sz="3200" dirty="0" smtClean="0">
                <a:solidFill>
                  <a:schemeClr val="tx2">
                    <a:lumMod val="60000"/>
                    <a:lumOff val="40000"/>
                  </a:schemeClr>
                </a:solidFill>
              </a:rPr>
              <a:t>Determining What Board Strength You Need</a:t>
            </a:r>
            <a:endParaRPr lang="en-US" sz="3200"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pPr lvl="1"/>
            <a:endParaRPr lang="en-US" dirty="0" smtClean="0"/>
          </a:p>
          <a:p>
            <a:pPr lvl="1"/>
            <a:endParaRPr lang="en-US" dirty="0"/>
          </a:p>
        </p:txBody>
      </p:sp>
      <p:sp>
        <p:nvSpPr>
          <p:cNvPr id="5" name="Rectangle 4"/>
          <p:cNvSpPr/>
          <p:nvPr/>
        </p:nvSpPr>
        <p:spPr>
          <a:xfrm>
            <a:off x="838200" y="838200"/>
            <a:ext cx="7543800" cy="6079613"/>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000" dirty="0" smtClean="0"/>
              <a:t>Board </a:t>
            </a:r>
            <a:r>
              <a:rPr lang="en-US" sz="2000" dirty="0"/>
              <a:t>strength involves all the </a:t>
            </a:r>
            <a:r>
              <a:rPr lang="en-US" sz="2000" dirty="0" smtClean="0"/>
              <a:t>factors, other than carton type, </a:t>
            </a:r>
            <a:r>
              <a:rPr lang="en-US" sz="2000" dirty="0"/>
              <a:t>that define how strong the </a:t>
            </a:r>
            <a:r>
              <a:rPr lang="en-US" sz="2000" dirty="0" smtClean="0"/>
              <a:t>carton </a:t>
            </a:r>
            <a:r>
              <a:rPr lang="en-US" sz="2000" dirty="0"/>
              <a:t>should be. There are a number of questions you must </a:t>
            </a:r>
            <a:r>
              <a:rPr lang="en-US" sz="2000" dirty="0" smtClean="0"/>
              <a:t>have answers to before </a:t>
            </a:r>
            <a:r>
              <a:rPr lang="en-US" sz="2000" dirty="0"/>
              <a:t>you can accurately assess how strong a particular </a:t>
            </a:r>
            <a:r>
              <a:rPr lang="en-US" sz="2000" dirty="0" smtClean="0"/>
              <a:t>carton should </a:t>
            </a:r>
            <a:r>
              <a:rPr lang="en-US" sz="2000" dirty="0"/>
              <a:t>be </a:t>
            </a:r>
            <a:r>
              <a:rPr lang="en-US" sz="2000" dirty="0" smtClean="0"/>
              <a:t>including:</a:t>
            </a:r>
            <a:endParaRPr lang="en-US" sz="2000" dirty="0"/>
          </a:p>
          <a:p>
            <a:pPr marL="800100" lvl="1" indent="-342900">
              <a:lnSpc>
                <a:spcPct val="107000"/>
              </a:lnSpc>
              <a:spcAft>
                <a:spcPts val="800"/>
              </a:spcAft>
              <a:buSzPts val="1000"/>
              <a:buFont typeface="Symbol" panose="05050102010706020507" pitchFamily="18" charset="2"/>
              <a:buChar char=""/>
              <a:tabLst>
                <a:tab pos="457200" algn="l"/>
              </a:tabLst>
            </a:pPr>
            <a:r>
              <a:rPr lang="en-US" sz="2000" dirty="0"/>
              <a:t>The nature of the products being </a:t>
            </a:r>
            <a:r>
              <a:rPr lang="en-US" sz="2000" dirty="0" smtClean="0"/>
              <a:t>packaged.</a:t>
            </a:r>
            <a:endParaRPr lang="en-US" sz="2000" dirty="0"/>
          </a:p>
          <a:p>
            <a:pPr marL="800100" lvl="1" indent="-342900">
              <a:lnSpc>
                <a:spcPct val="107000"/>
              </a:lnSpc>
              <a:spcAft>
                <a:spcPts val="800"/>
              </a:spcAft>
              <a:buSzPts val="1000"/>
              <a:buFont typeface="Symbol" panose="05050102010706020507" pitchFamily="18" charset="2"/>
              <a:buChar char=""/>
              <a:tabLst>
                <a:tab pos="457200" algn="l"/>
              </a:tabLst>
            </a:pPr>
            <a:r>
              <a:rPr lang="en-US" sz="2000" dirty="0"/>
              <a:t>The total weight of the </a:t>
            </a:r>
            <a:r>
              <a:rPr lang="en-US" sz="2000" dirty="0" smtClean="0"/>
              <a:t>contents of the carton.</a:t>
            </a:r>
            <a:endParaRPr lang="en-US" sz="2000" dirty="0"/>
          </a:p>
          <a:p>
            <a:pPr marL="800100" lvl="1" indent="-342900">
              <a:lnSpc>
                <a:spcPct val="107000"/>
              </a:lnSpc>
              <a:spcAft>
                <a:spcPts val="800"/>
              </a:spcAft>
              <a:buSzPts val="1000"/>
              <a:buFont typeface="Symbol" panose="05050102010706020507" pitchFamily="18" charset="2"/>
              <a:buChar char=""/>
              <a:tabLst>
                <a:tab pos="457200" algn="l"/>
              </a:tabLst>
            </a:pPr>
            <a:r>
              <a:rPr lang="en-US" sz="2000" dirty="0"/>
              <a:t>The size of the </a:t>
            </a:r>
            <a:r>
              <a:rPr lang="en-US" sz="2000" dirty="0" smtClean="0"/>
              <a:t>carton (see </a:t>
            </a:r>
            <a:r>
              <a:rPr lang="en-US" sz="2000" dirty="0" smtClean="0">
                <a:solidFill>
                  <a:schemeClr val="tx2">
                    <a:lumMod val="60000"/>
                    <a:lumOff val="40000"/>
                  </a:schemeClr>
                </a:solidFill>
              </a:rPr>
              <a:t>Measuring a Carton </a:t>
            </a:r>
            <a:r>
              <a:rPr lang="en-US" sz="2000" dirty="0" smtClean="0"/>
              <a:t>below).</a:t>
            </a:r>
            <a:endParaRPr lang="en-US" sz="2000" dirty="0"/>
          </a:p>
          <a:p>
            <a:pPr marL="800100" lvl="1" indent="-342900">
              <a:lnSpc>
                <a:spcPct val="107000"/>
              </a:lnSpc>
              <a:spcAft>
                <a:spcPts val="800"/>
              </a:spcAft>
              <a:buSzPts val="1000"/>
              <a:buFont typeface="Symbol" panose="05050102010706020507" pitchFamily="18" charset="2"/>
              <a:buChar char=""/>
              <a:tabLst>
                <a:tab pos="457200" algn="l"/>
              </a:tabLst>
            </a:pPr>
            <a:r>
              <a:rPr lang="en-US" sz="2000" dirty="0"/>
              <a:t>How the </a:t>
            </a:r>
            <a:r>
              <a:rPr lang="en-US" sz="2000" dirty="0" smtClean="0"/>
              <a:t>carton will </a:t>
            </a:r>
            <a:r>
              <a:rPr lang="en-US" sz="2000" dirty="0"/>
              <a:t>be stacked, stored, and transported</a:t>
            </a:r>
            <a:r>
              <a:rPr lang="en-US" sz="2000" dirty="0" smtClean="0"/>
              <a:t>.</a:t>
            </a:r>
          </a:p>
          <a:p>
            <a:pPr marL="342900" indent="-342900">
              <a:lnSpc>
                <a:spcPct val="107000"/>
              </a:lnSpc>
              <a:spcAft>
                <a:spcPts val="800"/>
              </a:spcAft>
              <a:buSzPts val="1000"/>
              <a:buFont typeface="Symbol" panose="05050102010706020507" pitchFamily="18" charset="2"/>
              <a:buChar char=""/>
              <a:tabLst>
                <a:tab pos="457200" algn="l"/>
              </a:tabLst>
            </a:pPr>
            <a:r>
              <a:rPr lang="en-US" sz="2000" dirty="0" smtClean="0"/>
              <a:t>A corrugated carton expert is best suited to determine the exact specifications of the carton you need.  This document can get you very close to the ideal carton type and specification.  Every corrugated carton supplier has an expert (engineer) at their factory to help with this task.</a:t>
            </a:r>
          </a:p>
          <a:p>
            <a:pPr marL="342900" indent="-342900">
              <a:lnSpc>
                <a:spcPct val="107000"/>
              </a:lnSpc>
              <a:spcAft>
                <a:spcPts val="800"/>
              </a:spcAft>
              <a:buSzPts val="1000"/>
              <a:buFont typeface="Symbol" panose="05050102010706020507" pitchFamily="18" charset="2"/>
              <a:buChar char=""/>
              <a:tabLst>
                <a:tab pos="457200" algn="l"/>
              </a:tabLst>
            </a:pPr>
            <a:r>
              <a:rPr lang="en-US" sz="2000" dirty="0" smtClean="0"/>
              <a:t>If you are designing or ordering cartons you should spend time with the expert to learn how to effectively design and buy cartons.</a:t>
            </a:r>
            <a:endParaRPr lang="en-US" sz="2000" dirty="0"/>
          </a:p>
          <a:p>
            <a:pPr marL="342900" indent="-342900">
              <a:lnSpc>
                <a:spcPct val="107000"/>
              </a:lnSpc>
              <a:spcAft>
                <a:spcPts val="800"/>
              </a:spcAft>
              <a:buFont typeface="Arial" panose="020B0604020202020204" pitchFamily="34" charset="0"/>
              <a:buChar char="•"/>
            </a:pPr>
            <a:endParaRPr lang="en-US" sz="20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89" y="64203"/>
            <a:ext cx="8229600" cy="715962"/>
          </a:xfrm>
        </p:spPr>
        <p:txBody>
          <a:bodyPr anchor="t">
            <a:normAutofit fontScale="90000"/>
          </a:bodyPr>
          <a:lstStyle/>
          <a:p>
            <a:r>
              <a:rPr lang="en-US" sz="3600" dirty="0" smtClean="0">
                <a:solidFill>
                  <a:schemeClr val="tx2">
                    <a:lumMod val="60000"/>
                    <a:lumOff val="40000"/>
                  </a:schemeClr>
                </a:solidFill>
              </a:rPr>
              <a:t>Measuring</a:t>
            </a:r>
            <a:r>
              <a:rPr lang="en-US" dirty="0" smtClean="0">
                <a:solidFill>
                  <a:schemeClr val="tx2">
                    <a:lumMod val="60000"/>
                    <a:lumOff val="40000"/>
                  </a:schemeClr>
                </a:solidFill>
              </a:rPr>
              <a:t> a Carton</a:t>
            </a:r>
            <a:endParaRPr lang="en-US" dirty="0">
              <a:solidFill>
                <a:schemeClr val="tx2">
                  <a:lumMod val="60000"/>
                  <a:lumOff val="40000"/>
                </a:schemeClr>
              </a:solidFill>
            </a:endParaRPr>
          </a:p>
        </p:txBody>
      </p:sp>
      <p:sp>
        <p:nvSpPr>
          <p:cNvPr id="3" name="Content Placeholder 2"/>
          <p:cNvSpPr>
            <a:spLocks noGrp="1"/>
          </p:cNvSpPr>
          <p:nvPr>
            <p:ph idx="1"/>
          </p:nvPr>
        </p:nvSpPr>
        <p:spPr>
          <a:xfrm>
            <a:off x="428625" y="868362"/>
            <a:ext cx="8229600" cy="5608638"/>
          </a:xfrm>
        </p:spPr>
        <p:txBody>
          <a:bodyPr>
            <a:normAutofit/>
          </a:bodyPr>
          <a:lstStyle/>
          <a:p>
            <a:r>
              <a:rPr lang="en-US" sz="1800" dirty="0" smtClean="0"/>
              <a:t>Dimensions of a corrugated carton are always inside dimensions.  Keep this in mind when ordering from, or being quoted by, a corrugated manufacturer.</a:t>
            </a:r>
          </a:p>
          <a:p>
            <a:pPr lvl="1"/>
            <a:r>
              <a:rPr lang="en-US" sz="1400" dirty="0" smtClean="0"/>
              <a:t>This has nothing to do with entering product dimensions in Macola or any other information sheet.  This solely applies to communicating with corrugated manufacturers and reading the quotations they provide back.    </a:t>
            </a:r>
          </a:p>
          <a:p>
            <a:r>
              <a:rPr lang="en-US" sz="1800" dirty="0" smtClean="0"/>
              <a:t>Dimensions are always described in this order, Length (L), Width (W), and then Height (H) (sometimes Height is called Depth or Inner </a:t>
            </a:r>
            <a:r>
              <a:rPr lang="en-US" sz="1800" dirty="0"/>
              <a:t>H</a:t>
            </a:r>
            <a:r>
              <a:rPr lang="en-US" sz="1800" dirty="0" smtClean="0"/>
              <a:t>eight).</a:t>
            </a:r>
          </a:p>
          <a:p>
            <a:r>
              <a:rPr lang="en-US" sz="1800" dirty="0" smtClean="0"/>
              <a:t>The longest dimension of the base of the carton is called its Length.  The only time the Length will not be the largest overall dimension is if you have a “Tall box” (see picture below). </a:t>
            </a:r>
          </a:p>
          <a:p>
            <a:r>
              <a:rPr lang="en-US" sz="1800" dirty="0" smtClean="0"/>
              <a:t>The  Width (W) is the dimension that intersects the Length on the plane of the base.</a:t>
            </a:r>
          </a:p>
          <a:p>
            <a:r>
              <a:rPr lang="en-US" sz="1800" dirty="0" smtClean="0"/>
              <a:t>The Height (H) is the vertical dimension when the opening is facing upwards.</a:t>
            </a:r>
          </a:p>
          <a:p>
            <a:pPr lvl="2"/>
            <a:endParaRPr lang="en-US" dirty="0"/>
          </a:p>
        </p:txBody>
      </p:sp>
      <p:pic>
        <p:nvPicPr>
          <p:cNvPr id="3074" name="Picture 2" descr="How A Box Is Measured"/>
          <p:cNvPicPr>
            <a:picLocks noChangeAspect="1" noChangeArrowheads="1"/>
          </p:cNvPicPr>
          <p:nvPr/>
        </p:nvPicPr>
        <p:blipFill rotWithShape="1">
          <a:blip r:embed="rId2">
            <a:extLst>
              <a:ext uri="{28A0092B-C50C-407E-A947-70E740481C1C}">
                <a14:useLocalDpi xmlns:a14="http://schemas.microsoft.com/office/drawing/2010/main" val="0"/>
              </a:ext>
            </a:extLst>
          </a:blip>
          <a:srcRect t="7573" b="65400"/>
          <a:stretch/>
        </p:blipFill>
        <p:spPr bwMode="auto">
          <a:xfrm>
            <a:off x="586680" y="5046138"/>
            <a:ext cx="2447925" cy="991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A Box Is Measured"/>
          <p:cNvPicPr>
            <a:picLocks noChangeAspect="1" noChangeArrowheads="1"/>
          </p:cNvPicPr>
          <p:nvPr/>
        </p:nvPicPr>
        <p:blipFill rotWithShape="1">
          <a:blip r:embed="rId2">
            <a:extLst>
              <a:ext uri="{28A0092B-C50C-407E-A947-70E740481C1C}">
                <a14:useLocalDpi xmlns:a14="http://schemas.microsoft.com/office/drawing/2010/main" val="0"/>
              </a:ext>
            </a:extLst>
          </a:blip>
          <a:srcRect t="37163" r="55834" b="23648"/>
          <a:stretch/>
        </p:blipFill>
        <p:spPr bwMode="auto">
          <a:xfrm>
            <a:off x="3349828" y="4778884"/>
            <a:ext cx="1225947" cy="16303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ow A Box Is Measured"/>
          <p:cNvPicPr>
            <a:picLocks noChangeAspect="1" noChangeArrowheads="1"/>
          </p:cNvPicPr>
          <p:nvPr/>
        </p:nvPicPr>
        <p:blipFill rotWithShape="1">
          <a:blip r:embed="rId2">
            <a:extLst>
              <a:ext uri="{28A0092B-C50C-407E-A947-70E740481C1C}">
                <a14:useLocalDpi xmlns:a14="http://schemas.microsoft.com/office/drawing/2010/main" val="0"/>
              </a:ext>
            </a:extLst>
          </a:blip>
          <a:srcRect t="77703"/>
          <a:stretch/>
        </p:blipFill>
        <p:spPr bwMode="auto">
          <a:xfrm>
            <a:off x="6002973" y="5150377"/>
            <a:ext cx="2655252" cy="8873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ow A Box Is Measured"/>
          <p:cNvPicPr>
            <a:picLocks noChangeAspect="1" noChangeArrowheads="1"/>
          </p:cNvPicPr>
          <p:nvPr/>
        </p:nvPicPr>
        <p:blipFill rotWithShape="1">
          <a:blip r:embed="rId2">
            <a:extLst>
              <a:ext uri="{28A0092B-C50C-407E-A947-70E740481C1C}">
                <a14:useLocalDpi xmlns:a14="http://schemas.microsoft.com/office/drawing/2010/main" val="0"/>
              </a:ext>
            </a:extLst>
          </a:blip>
          <a:srcRect l="66751" t="54687" b="30406"/>
          <a:stretch/>
        </p:blipFill>
        <p:spPr bwMode="auto">
          <a:xfrm>
            <a:off x="4495525" y="5374507"/>
            <a:ext cx="974725" cy="654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chor="t">
            <a:noAutofit/>
          </a:bodyPr>
          <a:lstStyle/>
          <a:p>
            <a:r>
              <a:rPr lang="en-US" sz="3200" dirty="0" smtClean="0">
                <a:solidFill>
                  <a:schemeClr val="tx2">
                    <a:lumMod val="60000"/>
                    <a:lumOff val="40000"/>
                  </a:schemeClr>
                </a:solidFill>
              </a:rPr>
              <a:t>Board Styles of Corrugated Cartons</a:t>
            </a:r>
            <a:endParaRPr lang="en-US" sz="3200" dirty="0">
              <a:solidFill>
                <a:schemeClr val="tx2">
                  <a:lumMod val="60000"/>
                  <a:lumOff val="40000"/>
                </a:schemeClr>
              </a:solidFill>
            </a:endParaRPr>
          </a:p>
        </p:txBody>
      </p:sp>
      <p:sp>
        <p:nvSpPr>
          <p:cNvPr id="3" name="Content Placeholder 2"/>
          <p:cNvSpPr>
            <a:spLocks noGrp="1"/>
          </p:cNvSpPr>
          <p:nvPr>
            <p:ph idx="1"/>
          </p:nvPr>
        </p:nvSpPr>
        <p:spPr>
          <a:xfrm>
            <a:off x="466725" y="947737"/>
            <a:ext cx="8229600" cy="5453063"/>
          </a:xfrm>
        </p:spPr>
        <p:txBody>
          <a:bodyPr>
            <a:normAutofit/>
          </a:bodyPr>
          <a:lstStyle/>
          <a:p>
            <a:r>
              <a:rPr lang="en-US" sz="2000" b="1" dirty="0" smtClean="0"/>
              <a:t>Single </a:t>
            </a:r>
            <a:r>
              <a:rPr lang="en-US" sz="2000" b="1" dirty="0"/>
              <a:t>Wall </a:t>
            </a:r>
            <a:r>
              <a:rPr lang="en-US" sz="2000" b="1" dirty="0" smtClean="0"/>
              <a:t>Corrugated—</a:t>
            </a:r>
            <a:r>
              <a:rPr lang="en-US" sz="2000" dirty="0" smtClean="0"/>
              <a:t> A </a:t>
            </a:r>
            <a:r>
              <a:rPr lang="en-US" sz="2000" dirty="0"/>
              <a:t>corrugated </a:t>
            </a:r>
            <a:r>
              <a:rPr lang="en-US" sz="2000" dirty="0" smtClean="0"/>
              <a:t>medium (flutes) </a:t>
            </a:r>
            <a:r>
              <a:rPr lang="en-US" sz="2000" dirty="0"/>
              <a:t>with a linerboard facing adhered to both sides. It is also referred to as “Double Face”. This popular and </a:t>
            </a:r>
            <a:r>
              <a:rPr lang="en-US" sz="2000" dirty="0" smtClean="0"/>
              <a:t>versatile </a:t>
            </a:r>
            <a:r>
              <a:rPr lang="en-US" sz="2000" dirty="0"/>
              <a:t>3-ply construction is converted into a wide variety of containers and packaging components. </a:t>
            </a:r>
            <a:r>
              <a:rPr lang="en-US" sz="2000" dirty="0" smtClean="0"/>
              <a:t>Virtually all of our corrugated cartons are Single Wall.  Due to the choices in liners and flutes, you can achieve an amazingly wide </a:t>
            </a:r>
            <a:r>
              <a:rPr lang="en-US" sz="2000" dirty="0"/>
              <a:t>range of </a:t>
            </a:r>
            <a:r>
              <a:rPr lang="en-US" sz="2000" dirty="0" smtClean="0"/>
              <a:t>strengths using this type of carton.</a:t>
            </a:r>
            <a:endParaRPr lang="en-US" sz="2000" dirty="0"/>
          </a:p>
          <a:p>
            <a:r>
              <a:rPr lang="en-US" sz="2000" b="1" dirty="0" smtClean="0"/>
              <a:t>Double </a:t>
            </a:r>
            <a:r>
              <a:rPr lang="en-US" sz="2000" b="1" dirty="0"/>
              <a:t>Wall </a:t>
            </a:r>
            <a:r>
              <a:rPr lang="en-US" sz="2000" b="1" dirty="0" smtClean="0"/>
              <a:t>Corrugated—</a:t>
            </a:r>
            <a:r>
              <a:rPr lang="en-US" sz="2000" dirty="0" smtClean="0"/>
              <a:t>Two </a:t>
            </a:r>
            <a:r>
              <a:rPr lang="en-US" sz="2000" dirty="0"/>
              <a:t>corrugated </a:t>
            </a:r>
            <a:r>
              <a:rPr lang="en-US" sz="2000" dirty="0" smtClean="0"/>
              <a:t>mediums (flutes)  </a:t>
            </a:r>
            <a:r>
              <a:rPr lang="en-US" sz="2000" dirty="0"/>
              <a:t>with a linerboard facing adhered between them and to both sides. This 5-ply construction is most applicable for packing </a:t>
            </a:r>
            <a:r>
              <a:rPr lang="en-US" sz="2000" dirty="0" smtClean="0"/>
              <a:t>extremely heavy </a:t>
            </a:r>
            <a:r>
              <a:rPr lang="en-US" sz="2000" dirty="0"/>
              <a:t>items where high rigidity and protection is required. </a:t>
            </a:r>
            <a:r>
              <a:rPr lang="en-US" sz="2000" dirty="0" smtClean="0"/>
              <a:t>It is made </a:t>
            </a:r>
            <a:r>
              <a:rPr lang="en-US" sz="2000" dirty="0"/>
              <a:t>up of B and C </a:t>
            </a:r>
            <a:r>
              <a:rPr lang="en-US" sz="2000" dirty="0" smtClean="0"/>
              <a:t>Flutes.  Double Wall cartons feature extra </a:t>
            </a:r>
            <a:r>
              <a:rPr lang="en-US" sz="2000" dirty="0"/>
              <a:t>padding and </a:t>
            </a:r>
            <a:r>
              <a:rPr lang="en-US" sz="2000" dirty="0" smtClean="0"/>
              <a:t>strength and are great </a:t>
            </a:r>
            <a:r>
              <a:rPr lang="en-US" sz="2000" dirty="0"/>
              <a:t>for stacking heavy </a:t>
            </a:r>
            <a:r>
              <a:rPr lang="en-US" sz="2000" dirty="0" smtClean="0"/>
              <a:t>items.  We use this type of carton for packing some of our heavier industrial items.   </a:t>
            </a:r>
            <a:endParaRPr lang="en-US" sz="2000" dirty="0"/>
          </a:p>
          <a:p>
            <a:endParaRPr lang="en-US" dirty="0"/>
          </a:p>
        </p:txBody>
      </p:sp>
      <p:pic>
        <p:nvPicPr>
          <p:cNvPr id="4098" name="Picture 2" descr="http://imperialpaper.com/images/corruga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010148"/>
            <a:ext cx="201930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perialpaper.com/images/corrugat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010149"/>
            <a:ext cx="2019300"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7273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6897</TotalTime>
  <Words>2323</Words>
  <Application>Microsoft Office PowerPoint</Application>
  <PresentationFormat>On-screen Show (4:3)</PresentationFormat>
  <Paragraphs>122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Symbol</vt:lpstr>
      <vt:lpstr>Times New Roman</vt:lpstr>
      <vt:lpstr>Office Theme</vt:lpstr>
      <vt:lpstr>“Corrugated Cartons 101” </vt:lpstr>
      <vt:lpstr>What this document will help you do</vt:lpstr>
      <vt:lpstr>Basics of Corrugated</vt:lpstr>
      <vt:lpstr>Corrugated Materials</vt:lpstr>
      <vt:lpstr>Basic Styles of Corrugated Cartons</vt:lpstr>
      <vt:lpstr>Most Common Advantus Cartons </vt:lpstr>
      <vt:lpstr>Determining What Board Strength You Need</vt:lpstr>
      <vt:lpstr>Measuring a Carton</vt:lpstr>
      <vt:lpstr>Board Styles of Corrugated Cartons</vt:lpstr>
      <vt:lpstr>Measurements of Carton Strength</vt:lpstr>
      <vt:lpstr>Box Manufacturer Certificates</vt:lpstr>
      <vt:lpstr>Purchasing Basics for Corrugated Cartons</vt:lpstr>
      <vt:lpstr>Purchasing Basics for Corrugated Cartons Continued </vt:lpstr>
      <vt:lpstr>Properties of Corrugated to be Aware of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Corrugated 101</dc:title>
  <dc:creator>cfrohman@advantus.com</dc:creator>
  <cp:lastModifiedBy>Charlie Frohman</cp:lastModifiedBy>
  <cp:revision>135</cp:revision>
  <cp:lastPrinted>2015-12-15T18:40:24Z</cp:lastPrinted>
  <dcterms:created xsi:type="dcterms:W3CDTF">2014-03-04T14:27:59Z</dcterms:created>
  <dcterms:modified xsi:type="dcterms:W3CDTF">2015-12-17T17:46:46Z</dcterms:modified>
</cp:coreProperties>
</file>